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58"/>
  </p:notesMasterIdLst>
  <p:handoutMasterIdLst>
    <p:handoutMasterId r:id="rId59"/>
  </p:handoutMasterIdLst>
  <p:sldIdLst>
    <p:sldId id="361" r:id="rId7"/>
    <p:sldId id="613" r:id="rId8"/>
    <p:sldId id="605" r:id="rId9"/>
    <p:sldId id="612" r:id="rId10"/>
    <p:sldId id="614" r:id="rId11"/>
    <p:sldId id="601" r:id="rId12"/>
    <p:sldId id="615" r:id="rId13"/>
    <p:sldId id="540" r:id="rId14"/>
    <p:sldId id="616" r:id="rId15"/>
    <p:sldId id="599" r:id="rId16"/>
    <p:sldId id="568" r:id="rId17"/>
    <p:sldId id="590" r:id="rId18"/>
    <p:sldId id="584" r:id="rId19"/>
    <p:sldId id="585" r:id="rId20"/>
    <p:sldId id="586" r:id="rId21"/>
    <p:sldId id="591" r:id="rId22"/>
    <p:sldId id="609" r:id="rId23"/>
    <p:sldId id="592" r:id="rId24"/>
    <p:sldId id="452" r:id="rId25"/>
    <p:sldId id="453" r:id="rId26"/>
    <p:sldId id="529" r:id="rId27"/>
    <p:sldId id="575" r:id="rId28"/>
    <p:sldId id="578" r:id="rId29"/>
    <p:sldId id="577" r:id="rId30"/>
    <p:sldId id="576" r:id="rId31"/>
    <p:sldId id="530" r:id="rId32"/>
    <p:sldId id="570" r:id="rId33"/>
    <p:sldId id="531" r:id="rId34"/>
    <p:sldId id="532" r:id="rId35"/>
    <p:sldId id="588" r:id="rId36"/>
    <p:sldId id="589" r:id="rId37"/>
    <p:sldId id="533" r:id="rId38"/>
    <p:sldId id="593" r:id="rId39"/>
    <p:sldId id="594" r:id="rId40"/>
    <p:sldId id="580" r:id="rId41"/>
    <p:sldId id="569" r:id="rId42"/>
    <p:sldId id="581" r:id="rId43"/>
    <p:sldId id="595" r:id="rId44"/>
    <p:sldId id="534" r:id="rId45"/>
    <p:sldId id="571" r:id="rId46"/>
    <p:sldId id="572" r:id="rId47"/>
    <p:sldId id="573" r:id="rId48"/>
    <p:sldId id="574" r:id="rId49"/>
    <p:sldId id="600" r:id="rId50"/>
    <p:sldId id="596" r:id="rId51"/>
    <p:sldId id="597" r:id="rId52"/>
    <p:sldId id="598" r:id="rId53"/>
    <p:sldId id="583" r:id="rId54"/>
    <p:sldId id="528" r:id="rId55"/>
    <p:sldId id="579" r:id="rId56"/>
    <p:sldId id="610" r:id="rId57"/>
  </p:sldIdLst>
  <p:sldSz cx="9144000" cy="6858000" type="screen4x3"/>
  <p:notesSz cx="6807200" cy="9939338"/>
  <p:custDataLst>
    <p:tags r:id="rId60"/>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F7A81B"/>
    <a:srgbClr val="000000"/>
    <a:srgbClr val="005DAA"/>
    <a:srgbClr val="BCBDC0"/>
    <a:srgbClr val="58585A"/>
    <a:srgbClr val="FF7600"/>
    <a:srgbClr val="D91B5C"/>
    <a:srgbClr val="872175"/>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67454" autoAdjust="0"/>
  </p:normalViewPr>
  <p:slideViewPr>
    <p:cSldViewPr>
      <p:cViewPr varScale="1">
        <p:scale>
          <a:sx n="74" d="100"/>
          <a:sy n="74" d="100"/>
        </p:scale>
        <p:origin x="24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12"/>
    </p:cViewPr>
  </p:sorterViewPr>
  <p:notesViewPr>
    <p:cSldViewPr>
      <p:cViewPr varScale="1">
        <p:scale>
          <a:sx n="70" d="100"/>
          <a:sy n="70" d="100"/>
        </p:scale>
        <p:origin x="129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50403" cy="497307"/>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ea typeface="ヒラギノ角ゴ Pro W3" pitchFamily="-84" charset="-128"/>
              </a:defRPr>
            </a:lvl1pPr>
          </a:lstStyle>
          <a:p>
            <a:pPr>
              <a:defRPr/>
            </a:pPr>
            <a:endParaRPr lang="en-US" altLang="en-US"/>
          </a:p>
        </p:txBody>
      </p:sp>
      <p:sp>
        <p:nvSpPr>
          <p:cNvPr id="19459" name="Rectangle 3"/>
          <p:cNvSpPr>
            <a:spLocks noGrp="1" noChangeArrowheads="1"/>
          </p:cNvSpPr>
          <p:nvPr>
            <p:ph type="dt" sz="quarter" idx="1"/>
          </p:nvPr>
        </p:nvSpPr>
        <p:spPr bwMode="auto">
          <a:xfrm>
            <a:off x="3856797" y="0"/>
            <a:ext cx="2950403" cy="497307"/>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ea typeface="ヒラギノ角ゴ Pro W3" pitchFamily="-84" charset="-128"/>
              </a:defRPr>
            </a:lvl1pPr>
          </a:lstStyle>
          <a:p>
            <a:pPr>
              <a:defRPr/>
            </a:pPr>
            <a:endParaRPr lang="en-US" altLang="en-US"/>
          </a:p>
        </p:txBody>
      </p:sp>
      <p:sp>
        <p:nvSpPr>
          <p:cNvPr id="19460" name="Rectangle 4"/>
          <p:cNvSpPr>
            <a:spLocks noGrp="1" noChangeArrowheads="1"/>
          </p:cNvSpPr>
          <p:nvPr>
            <p:ph type="ftr" sz="quarter" idx="2"/>
          </p:nvPr>
        </p:nvSpPr>
        <p:spPr bwMode="auto">
          <a:xfrm>
            <a:off x="1" y="9442033"/>
            <a:ext cx="2950403" cy="497306"/>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ea typeface="ヒラギノ角ゴ Pro W3" pitchFamily="-84" charset="-128"/>
              </a:defRPr>
            </a:lvl1pPr>
          </a:lstStyle>
          <a:p>
            <a:pPr>
              <a:defRPr/>
            </a:pPr>
            <a:endParaRPr lang="en-US" altLang="en-US"/>
          </a:p>
        </p:txBody>
      </p:sp>
      <p:sp>
        <p:nvSpPr>
          <p:cNvPr id="19461" name="Rectangle 5"/>
          <p:cNvSpPr>
            <a:spLocks noGrp="1" noChangeArrowheads="1"/>
          </p:cNvSpPr>
          <p:nvPr>
            <p:ph type="sldNum" sz="quarter" idx="3"/>
          </p:nvPr>
        </p:nvSpPr>
        <p:spPr bwMode="auto">
          <a:xfrm>
            <a:off x="3856797" y="9442033"/>
            <a:ext cx="2950403" cy="497306"/>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pitchFamily="-84" charset="-128"/>
              </a:defRPr>
            </a:lvl1pPr>
          </a:lstStyle>
          <a:p>
            <a:fld id="{D5D59750-D579-4C22-A647-72A70DB1215E}" type="slidenum">
              <a:rPr lang="en-US" altLang="en-US"/>
              <a:pPr/>
              <a:t>‹#›</a:t>
            </a:fld>
            <a:endParaRPr lang="en-US" altLang="en-US"/>
          </a:p>
        </p:txBody>
      </p:sp>
    </p:spTree>
    <p:extLst>
      <p:ext uri="{BB962C8B-B14F-4D97-AF65-F5344CB8AC3E}">
        <p14:creationId xmlns:p14="http://schemas.microsoft.com/office/powerpoint/2010/main" val="177151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50403" cy="497307"/>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ea typeface="ヒラギノ角ゴ Pro W3" pitchFamily="-84" charset="-128"/>
              </a:defRPr>
            </a:lvl1pPr>
          </a:lstStyle>
          <a:p>
            <a:pPr>
              <a:defRPr/>
            </a:pPr>
            <a:endParaRPr lang="en-US" altLang="en-US"/>
          </a:p>
        </p:txBody>
      </p:sp>
      <p:sp>
        <p:nvSpPr>
          <p:cNvPr id="3075" name="Rectangle 3"/>
          <p:cNvSpPr>
            <a:spLocks noGrp="1" noChangeArrowheads="1"/>
          </p:cNvSpPr>
          <p:nvPr>
            <p:ph type="dt" idx="1"/>
          </p:nvPr>
        </p:nvSpPr>
        <p:spPr bwMode="auto">
          <a:xfrm>
            <a:off x="3856797" y="0"/>
            <a:ext cx="2950403" cy="497307"/>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ea typeface="ヒラギノ角ゴ Pro W3" pitchFamily="-84" charset="-128"/>
              </a:defRPr>
            </a:lvl1pPr>
          </a:lstStyle>
          <a:p>
            <a:pPr>
              <a:defRPr/>
            </a:pPr>
            <a:endParaRPr lang="en-US" altLang="en-US"/>
          </a:p>
        </p:txBody>
      </p:sp>
      <p:sp>
        <p:nvSpPr>
          <p:cNvPr id="49156" name="Rectangle 4"/>
          <p:cNvSpPr>
            <a:spLocks noGrp="1" noRot="1" noChangeAspect="1" noChangeArrowheads="1" noTextEdit="1"/>
          </p:cNvSpPr>
          <p:nvPr>
            <p:ph type="sldImg" idx="2"/>
          </p:nvPr>
        </p:nvSpPr>
        <p:spPr bwMode="auto">
          <a:xfrm>
            <a:off x="919163" y="744538"/>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7936" y="4721865"/>
            <a:ext cx="4991330" cy="44723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9442033"/>
            <a:ext cx="2950403" cy="497306"/>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ea typeface="ヒラギノ角ゴ Pro W3" pitchFamily="-84" charset="-128"/>
              </a:defRPr>
            </a:lvl1pPr>
          </a:lstStyle>
          <a:p>
            <a:pPr>
              <a:defRPr/>
            </a:pPr>
            <a:endParaRPr lang="en-US" altLang="en-US"/>
          </a:p>
        </p:txBody>
      </p:sp>
      <p:sp>
        <p:nvSpPr>
          <p:cNvPr id="3079" name="Rectangle 7"/>
          <p:cNvSpPr>
            <a:spLocks noGrp="1" noChangeArrowheads="1"/>
          </p:cNvSpPr>
          <p:nvPr>
            <p:ph type="sldNum" sz="quarter" idx="5"/>
          </p:nvPr>
        </p:nvSpPr>
        <p:spPr bwMode="auto">
          <a:xfrm>
            <a:off x="3856797" y="9442033"/>
            <a:ext cx="2950403" cy="497306"/>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pitchFamily="-84" charset="-128"/>
              </a:defRPr>
            </a:lvl1pPr>
          </a:lstStyle>
          <a:p>
            <a:fld id="{9D5D8238-F875-417D-AEAA-A0541973760D}" type="slidenum">
              <a:rPr lang="en-US" altLang="en-US"/>
              <a:pPr/>
              <a:t>‹#›</a:t>
            </a:fld>
            <a:endParaRPr lang="en-US" altLang="en-US"/>
          </a:p>
        </p:txBody>
      </p:sp>
    </p:spTree>
    <p:extLst>
      <p:ext uri="{BB962C8B-B14F-4D97-AF65-F5344CB8AC3E}">
        <p14:creationId xmlns:p14="http://schemas.microsoft.com/office/powerpoint/2010/main" val="36591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otary.org/myrotary/ja/document/cooperating-organization-memorandum-understand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otary.org/myrotary/ja/document/cooperating-organization-memorandum-understand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rotary.msgfocus.com/c/12YPgBFHKf2Q89r4SVrUQ6h4Daq" TargetMode="External"/><Relationship Id="rId3" Type="http://schemas.openxmlformats.org/officeDocument/2006/relationships/hyperlink" Target="http://rotary.msgfocus.com/c/12YPfQXnNi1Qnx5M009tHHBiBDa" TargetMode="External"/><Relationship Id="rId7" Type="http://schemas.openxmlformats.org/officeDocument/2006/relationships/hyperlink" Target="http://rotary.msgfocus.com/c/12YPgtSZ5pSlaInwJLTQjHuMifd"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rotary.msgfocus.com/c/12YPgejxLLxlfQgqrsNHgTWbCoN" TargetMode="External"/><Relationship Id="rId5" Type="http://schemas.openxmlformats.org/officeDocument/2006/relationships/hyperlink" Target="http://rotary.msgfocus.com/c/12YPg6wP6WmQipcSijfCKv9ThtA" TargetMode="External"/><Relationship Id="rId4" Type="http://schemas.openxmlformats.org/officeDocument/2006/relationships/hyperlink" Target="http://rotary.msgfocus.com/c/12YPfYK6s7clkY9k99Hye6nAWyn" TargetMode="External"/><Relationship Id="rId9" Type="http://schemas.openxmlformats.org/officeDocument/2006/relationships/hyperlink" Target="http://rotary.msgfocus.com/c/12YPgJsqp4dl5AuD24ZZmv3mY5D"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a:spcBef>
                <a:spcPct val="0"/>
              </a:spcBef>
            </a:pPr>
            <a:fld id="{B45132A1-3B96-4876-95E4-0A59CBAA06B5}" type="slidenum">
              <a:rPr lang="en-US" altLang="en-US"/>
              <a:pPr>
                <a:spcBef>
                  <a:spcPct val="0"/>
                </a:spcBef>
              </a:pPr>
              <a:t>1</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世界は今日、紛争や病気、水・医療・教育・雇用機会の欠如などの根強い問題に直面しています。</a:t>
            </a:r>
            <a:endParaRPr lang="en-US" altLang="en-US" sz="1200" b="0" i="0" u="none" strike="noStrike" kern="1200" baseline="0" dirty="0">
              <a:solidFill>
                <a:schemeClr val="tx1"/>
              </a:solidFill>
              <a:latin typeface="Arial" pitchFamily="-107" charset="0"/>
              <a:ea typeface="ＭＳ Ｐゴシック" charset="0"/>
              <a:cs typeface="ヒラギノ角ゴ Pro W3" pitchFamily="-84" charset="-128"/>
            </a:endParaRPr>
          </a:p>
          <a:p>
            <a:pPr eaLnBrk="1" hangingPunct="1"/>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ロータリーの国際社会奉仕は、地域社会が抱える問題への解決策を考え、地元のリーダーや専門家とともに最後まで責任をもって行動します。</a:t>
            </a:r>
            <a:endParaRPr lang="en-US" altLang="en-US" sz="1200" b="0" i="0" u="none" strike="noStrike" kern="1200" baseline="0" dirty="0">
              <a:solidFill>
                <a:schemeClr val="tx1"/>
              </a:solidFill>
              <a:latin typeface="Arial" pitchFamily="-107" charset="0"/>
              <a:ea typeface="ＭＳ Ｐゴシック" charset="0"/>
              <a:cs typeface="ヒラギノ角ゴ Pro W3" pitchFamily="-84" charset="-128"/>
            </a:endParaRPr>
          </a:p>
          <a:p>
            <a:pPr eaLnBrk="1" hangingPunct="1"/>
            <a:endParaRPr lang="en-US" altLang="en-US" dirty="0">
              <a:latin typeface="Arial" panose="020B0604020202020204" pitchFamily="34" charset="0"/>
              <a:ea typeface="ＭＳ Ｐゴシック" panose="020B0600070205080204" pitchFamily="34" charset="-128"/>
              <a:cs typeface="ヒラギノ角ゴ Pro W3"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kern="1200" dirty="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DDF</a:t>
            </a:r>
            <a:r>
              <a:rPr lang="ja-JP" altLang="ja-JP" sz="1200" kern="1200" dirty="0">
                <a:solidFill>
                  <a:schemeClr val="tx1"/>
                </a:solidFill>
                <a:effectLst/>
                <a:latin typeface="Arial" pitchFamily="-107" charset="0"/>
                <a:ea typeface="ＭＳ Ｐゴシック" charset="0"/>
                <a:cs typeface="ヒラギノ角ゴ Pro W3" pitchFamily="-107" charset="-128"/>
              </a:rPr>
              <a:t>申請書に添付頂く書類は以下の通りです。</a:t>
            </a:r>
          </a:p>
          <a:p>
            <a:r>
              <a:rPr lang="ja-JP" altLang="ja-JP" sz="1200" kern="1200" dirty="0">
                <a:solidFill>
                  <a:schemeClr val="tx1"/>
                </a:solidFill>
                <a:effectLst/>
                <a:latin typeface="Arial" pitchFamily="-107" charset="0"/>
                <a:ea typeface="ＭＳ Ｐゴシック" charset="0"/>
                <a:cs typeface="ヒラギノ角ゴ Pro W3" pitchFamily="-107" charset="-128"/>
              </a:rPr>
              <a:t>尚、下記の書類は当地区</a:t>
            </a:r>
            <a:r>
              <a:rPr lang="en-US" altLang="ja-JP" sz="1200" kern="1200" dirty="0">
                <a:solidFill>
                  <a:schemeClr val="tx1"/>
                </a:solidFill>
                <a:effectLst/>
                <a:latin typeface="Arial" pitchFamily="-107" charset="0"/>
                <a:ea typeface="ＭＳ Ｐゴシック" charset="0"/>
                <a:cs typeface="ヒラギノ角ゴ Pro W3" pitchFamily="-107" charset="-128"/>
              </a:rPr>
              <a:t>DDF</a:t>
            </a:r>
            <a:r>
              <a:rPr lang="ja-JP" altLang="ja-JP" sz="1200" kern="1200" dirty="0">
                <a:solidFill>
                  <a:schemeClr val="tx1"/>
                </a:solidFill>
                <a:effectLst/>
                <a:latin typeface="Arial" pitchFamily="-107" charset="0"/>
                <a:ea typeface="ＭＳ Ｐゴシック" charset="0"/>
                <a:cs typeface="ヒラギノ角ゴ Pro W3" pitchFamily="-107" charset="-128"/>
              </a:rPr>
              <a:t>申請書に添付（和訳共）頂くだけではなく、</a:t>
            </a:r>
          </a:p>
          <a:p>
            <a:r>
              <a:rPr lang="ja-JP" altLang="ja-JP" sz="1200" kern="1200" dirty="0">
                <a:solidFill>
                  <a:schemeClr val="tx1"/>
                </a:solidFill>
                <a:effectLst/>
                <a:latin typeface="Arial" pitchFamily="-107" charset="0"/>
                <a:ea typeface="ＭＳ Ｐゴシック" charset="0"/>
                <a:cs typeface="ヒラギノ角ゴ Pro W3" pitchFamily="-107" charset="-128"/>
              </a:rPr>
              <a:t>オンライン申請書に全てアップロード（英語のみで可）されている必要があります。</a:t>
            </a:r>
          </a:p>
          <a:p>
            <a:r>
              <a:rPr lang="ja-JP" altLang="ja-JP" sz="1200" kern="1200" dirty="0">
                <a:solidFill>
                  <a:schemeClr val="tx1"/>
                </a:solidFill>
                <a:effectLst/>
                <a:latin typeface="Arial" pitchFamily="-107" charset="0"/>
                <a:ea typeface="ＭＳ Ｐゴシック" charset="0"/>
                <a:cs typeface="ヒラギノ角ゴ Pro W3" pitchFamily="-107" charset="-128"/>
              </a:rPr>
              <a:t>実施国代表提唱クラブへの御連絡も併せて、お願い申し上げます。</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r>
              <a:rPr lang="en-US" altLang="ja-JP" sz="1200" kern="1200" dirty="0">
                <a:solidFill>
                  <a:schemeClr val="tx1"/>
                </a:solidFill>
                <a:effectLst/>
                <a:latin typeface="Arial" pitchFamily="-107" charset="0"/>
                <a:ea typeface="ＭＳ Ｐゴシック" charset="0"/>
                <a:cs typeface="ヒラギノ角ゴ Pro W3" pitchFamily="-107" charset="-128"/>
              </a:rPr>
              <a:t>1.</a:t>
            </a:r>
            <a:r>
              <a:rPr lang="ja-JP" altLang="ja-JP" sz="1200" kern="1200" dirty="0">
                <a:solidFill>
                  <a:schemeClr val="tx1"/>
                </a:solidFill>
                <a:effectLst/>
                <a:latin typeface="Arial" pitchFamily="-107" charset="0"/>
                <a:ea typeface="ＭＳ Ｐゴシック" charset="0"/>
                <a:cs typeface="ヒラギノ角ゴ Pro W3" pitchFamily="-107" charset="-128"/>
              </a:rPr>
              <a:t>協力団体の覚書（</a:t>
            </a:r>
            <a:r>
              <a:rPr lang="ja-JP" altLang="en-US" sz="1200" kern="1200" dirty="0">
                <a:solidFill>
                  <a:schemeClr val="tx1"/>
                </a:solidFill>
                <a:effectLst/>
                <a:latin typeface="Arial" pitchFamily="-107" charset="0"/>
                <a:ea typeface="ＭＳ Ｐゴシック" charset="0"/>
                <a:cs typeface="ヒラギノ角ゴ Pro W3" pitchFamily="-107" charset="-128"/>
              </a:rPr>
              <a:t>例；</a:t>
            </a:r>
            <a:r>
              <a:rPr lang="ja-JP" altLang="ja-JP" sz="1200" kern="1200" dirty="0">
                <a:solidFill>
                  <a:schemeClr val="tx1"/>
                </a:solidFill>
                <a:effectLst/>
                <a:latin typeface="Arial" pitchFamily="-107" charset="0"/>
                <a:ea typeface="ＭＳ Ｐゴシック" charset="0"/>
                <a:cs typeface="ヒラギノ角ゴ Pro W3" pitchFamily="-107" charset="-128"/>
              </a:rPr>
              <a:t>病院</a:t>
            </a:r>
            <a:r>
              <a:rPr lang="ja-JP" altLang="en-US" sz="1200" kern="1200" dirty="0">
                <a:solidFill>
                  <a:schemeClr val="tx1"/>
                </a:solidFill>
                <a:effectLst/>
                <a:latin typeface="Arial" pitchFamily="-107" charset="0"/>
                <a:ea typeface="ＭＳ Ｐゴシック" charset="0"/>
                <a:cs typeface="ヒラギノ角ゴ Pro W3" pitchFamily="-107" charset="-128"/>
              </a:rPr>
              <a:t>なら各病院</a:t>
            </a:r>
            <a:r>
              <a:rPr lang="ja-JP" altLang="ja-JP" sz="1200" kern="1200" dirty="0">
                <a:solidFill>
                  <a:schemeClr val="tx1"/>
                </a:solidFill>
                <a:effectLst/>
                <a:latin typeface="Arial" pitchFamily="-107" charset="0"/>
                <a:ea typeface="ＭＳ Ｐゴシック" charset="0"/>
                <a:cs typeface="ヒラギノ角ゴ Pro W3" pitchFamily="-107" charset="-128"/>
              </a:rPr>
              <a:t>ごと）</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en-US" sz="1200" b="0" kern="1200" dirty="0">
                <a:solidFill>
                  <a:schemeClr val="tx1"/>
                </a:solidFill>
                <a:effectLst/>
                <a:latin typeface="Arial" pitchFamily="-107" charset="0"/>
                <a:ea typeface="ＭＳ Ｐゴシック" charset="0"/>
                <a:cs typeface="ヒラギノ角ゴ Pro W3" pitchFamily="-107" charset="-128"/>
              </a:rPr>
              <a:t>★このプロジェクトの実施に直接関与する非政府組織、地元市民団体、政府機関を「協力団体」とすることができます。ロータリーと各協力団体の代表者による署名が入った </a:t>
            </a:r>
            <a:r>
              <a:rPr lang="ja-JP" altLang="en-US" sz="1200" b="0" u="none" strike="noStrike" kern="1200" dirty="0">
                <a:solidFill>
                  <a:schemeClr val="tx1"/>
                </a:solidFill>
                <a:effectLst/>
                <a:latin typeface="Arial" pitchFamily="-107" charset="0"/>
                <a:ea typeface="ＭＳ Ｐゴシック" charset="0"/>
                <a:cs typeface="ヒラギノ角ゴ Pro W3" pitchFamily="-107" charset="-128"/>
                <a:hlinkClick r:id="rId3"/>
              </a:rPr>
              <a:t>「覚書」を添付</a:t>
            </a:r>
            <a:r>
              <a:rPr lang="ja-JP" altLang="en-US" sz="1200" b="0" kern="1200" dirty="0">
                <a:solidFill>
                  <a:schemeClr val="tx1"/>
                </a:solidFill>
                <a:effectLst/>
                <a:latin typeface="Arial" pitchFamily="-107" charset="0"/>
                <a:ea typeface="ＭＳ Ｐゴシック" charset="0"/>
                <a:cs typeface="ヒラギノ角ゴ Pro W3" pitchFamily="-107" charset="-128"/>
              </a:rPr>
              <a:t> してください。プロジェクトに協力団体を追加する際には、その都度「覚書」を添付する必要があります。 </a:t>
            </a:r>
          </a:p>
          <a:p>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r>
              <a:rPr lang="en-US" altLang="ja-JP" sz="1200" kern="1200" dirty="0">
                <a:solidFill>
                  <a:schemeClr val="tx1"/>
                </a:solidFill>
                <a:effectLst/>
                <a:latin typeface="Arial" pitchFamily="-107" charset="0"/>
                <a:ea typeface="ＭＳ Ｐゴシック" charset="0"/>
                <a:cs typeface="ヒラギノ角ゴ Pro W3" pitchFamily="-107" charset="-128"/>
              </a:rPr>
              <a:t>2.</a:t>
            </a:r>
            <a:r>
              <a:rPr lang="ja-JP" altLang="ja-JP" sz="1200" kern="1200" dirty="0">
                <a:solidFill>
                  <a:schemeClr val="tx1"/>
                </a:solidFill>
                <a:effectLst/>
                <a:latin typeface="Arial" pitchFamily="-107" charset="0"/>
                <a:ea typeface="ＭＳ Ｐゴシック" charset="0"/>
                <a:cs typeface="ヒラギノ角ゴ Pro W3" pitchFamily="-107" charset="-128"/>
              </a:rPr>
              <a:t>予算中「プロジェクト管理費」</a:t>
            </a:r>
            <a:r>
              <a:rPr lang="ja-JP" altLang="en-US" sz="1200" kern="1200" dirty="0">
                <a:solidFill>
                  <a:schemeClr val="tx1"/>
                </a:solidFill>
                <a:effectLst/>
                <a:latin typeface="Arial" pitchFamily="-107" charset="0"/>
                <a:ea typeface="ＭＳ Ｐゴシック" charset="0"/>
                <a:cs typeface="ヒラギノ角ゴ Pro W3" pitchFamily="-107" charset="-128"/>
              </a:rPr>
              <a:t>を含むすべての</a:t>
            </a:r>
            <a:r>
              <a:rPr lang="ja-JP" altLang="ja-JP" sz="1200" kern="1200" dirty="0">
                <a:solidFill>
                  <a:schemeClr val="tx1"/>
                </a:solidFill>
                <a:effectLst/>
                <a:latin typeface="Arial" pitchFamily="-107" charset="0"/>
                <a:ea typeface="ＭＳ Ｐゴシック" charset="0"/>
                <a:cs typeface="ヒラギノ角ゴ Pro W3" pitchFamily="-107" charset="-128"/>
              </a:rPr>
              <a:t>見積書</a:t>
            </a:r>
            <a:r>
              <a:rPr lang="ja-JP" altLang="en-US" sz="1200" kern="1200" dirty="0">
                <a:solidFill>
                  <a:schemeClr val="tx1"/>
                </a:solidFill>
                <a:effectLst/>
                <a:latin typeface="Arial" pitchFamily="-107" charset="0"/>
                <a:ea typeface="ＭＳ Ｐゴシック" charset="0"/>
                <a:cs typeface="ヒラギノ角ゴ Pro W3" pitchFamily="-107" charset="-128"/>
              </a:rPr>
              <a:t>、経費計画書</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dirty="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プロジェクト管理とは協力団体において、そのプロジェクトのマネージャー費用、諸経費など運営管理諸経費です）。</a:t>
            </a:r>
          </a:p>
          <a:p>
            <a:r>
              <a:rPr lang="ja-JP" altLang="ja-JP" sz="1200" kern="1200" dirty="0">
                <a:solidFill>
                  <a:schemeClr val="tx1"/>
                </a:solidFill>
                <a:effectLst/>
                <a:latin typeface="Arial" pitchFamily="-107" charset="0"/>
                <a:ea typeface="ＭＳ Ｐゴシック" charset="0"/>
                <a:cs typeface="ヒラギノ角ゴ Pro W3" pitchFamily="-107" charset="-128"/>
              </a:rPr>
              <a:t>　もしこの予算の目的が、価格上昇や為替変動に対応するための経費であれば、「臨時費」として計上する必要があります。</a:t>
            </a:r>
          </a:p>
          <a:p>
            <a:r>
              <a:rPr lang="ja-JP" altLang="ja-JP" sz="1200" kern="1200" dirty="0">
                <a:solidFill>
                  <a:schemeClr val="tx1"/>
                </a:solidFill>
                <a:effectLst/>
                <a:latin typeface="Arial" pitchFamily="-107" charset="0"/>
                <a:ea typeface="ＭＳ Ｐゴシック" charset="0"/>
                <a:cs typeface="ヒラギノ角ゴ Pro W3" pitchFamily="-107" charset="-128"/>
              </a:rPr>
              <a:t>　後者の場合、見積書は不要です。</a:t>
            </a:r>
          </a:p>
          <a:p>
            <a:r>
              <a:rPr lang="en-US" altLang="ja-JP" sz="1200" kern="1200" dirty="0">
                <a:solidFill>
                  <a:schemeClr val="tx1"/>
                </a:solidFill>
                <a:effectLst/>
                <a:latin typeface="Arial" pitchFamily="-107" charset="0"/>
                <a:ea typeface="ＭＳ Ｐゴシック" charset="0"/>
                <a:cs typeface="ヒラギノ角ゴ Pro W3" pitchFamily="-107" charset="-128"/>
              </a:rPr>
              <a:t>3.</a:t>
            </a:r>
            <a:r>
              <a:rPr lang="ja-JP" altLang="ja-JP" sz="1200" kern="1200" dirty="0">
                <a:solidFill>
                  <a:schemeClr val="tx1"/>
                </a:solidFill>
                <a:effectLst/>
                <a:latin typeface="Arial" pitchFamily="-107" charset="0"/>
                <a:ea typeface="ＭＳ Ｐゴシック" charset="0"/>
                <a:cs typeface="ヒラギノ角ゴ Pro W3" pitchFamily="-107" charset="-128"/>
              </a:rPr>
              <a:t>（もし実施国代表提唱クラブの所属地区以外の地域でプロジェクトが実施される場合＝寄贈する病院が他地区に所在する場合）</a:t>
            </a:r>
          </a:p>
          <a:p>
            <a:r>
              <a:rPr lang="ja-JP" altLang="ja-JP" sz="1200" kern="1200" dirty="0">
                <a:solidFill>
                  <a:schemeClr val="tx1"/>
                </a:solidFill>
                <a:effectLst/>
                <a:latin typeface="Arial" pitchFamily="-107" charset="0"/>
                <a:ea typeface="ＭＳ Ｐゴシック" charset="0"/>
                <a:cs typeface="ヒラギノ角ゴ Pro W3" pitchFamily="-107" charset="-128"/>
              </a:rPr>
              <a:t>　その他地区のガバナーによるプロジェクト承認書</a:t>
            </a:r>
          </a:p>
          <a:p>
            <a:pPr marL="0" indent="0">
              <a:buFont typeface="Arial" panose="020B0604020202020204" pitchFamily="34" charset="0"/>
              <a:buNone/>
            </a:pPr>
            <a:r>
              <a:rPr lang="en-US" altLang="ja-JP" sz="1200" kern="1200" dirty="0">
                <a:solidFill>
                  <a:schemeClr val="tx1"/>
                </a:solidFill>
                <a:effectLst/>
                <a:latin typeface="Arial" pitchFamily="-107" charset="0"/>
                <a:ea typeface="ＭＳ Ｐゴシック" charset="0"/>
                <a:cs typeface="ヒラギノ角ゴ Pro W3" pitchFamily="-107" charset="-128"/>
              </a:rPr>
              <a:t>4.</a:t>
            </a:r>
            <a:r>
              <a:rPr lang="ja-JP" altLang="en-US" sz="1200" kern="1200" dirty="0">
                <a:solidFill>
                  <a:schemeClr val="tx1"/>
                </a:solidFill>
                <a:effectLst/>
                <a:latin typeface="Arial" pitchFamily="-107" charset="0"/>
                <a:ea typeface="ＭＳ Ｐゴシック" charset="0"/>
                <a:cs typeface="ヒラギノ角ゴ Pro W3" pitchFamily="-107" charset="-128"/>
              </a:rPr>
              <a:t>研修計画</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indent="0">
              <a:buFont typeface="Arial" panose="020B0604020202020204" pitchFamily="34" charset="0"/>
              <a:buNone/>
            </a:pPr>
            <a:r>
              <a:rPr lang="en-US" altLang="ja-JP" sz="1200" kern="1200" dirty="0">
                <a:solidFill>
                  <a:schemeClr val="tx1"/>
                </a:solidFill>
                <a:effectLst/>
                <a:latin typeface="Arial" pitchFamily="-107" charset="0"/>
                <a:ea typeface="ＭＳ Ｐゴシック" charset="0"/>
                <a:cs typeface="ヒラギノ角ゴ Pro W3" pitchFamily="-107" charset="-128"/>
              </a:rPr>
              <a:t>5.</a:t>
            </a:r>
            <a:r>
              <a:rPr lang="ja-JP" altLang="en-US" sz="1200" kern="1200" dirty="0">
                <a:solidFill>
                  <a:schemeClr val="tx1"/>
                </a:solidFill>
                <a:effectLst/>
                <a:latin typeface="Arial" pitchFamily="-107" charset="0"/>
                <a:ea typeface="ＭＳ Ｐゴシック" charset="0"/>
                <a:cs typeface="ヒラギノ角ゴ Pro W3" pitchFamily="-107" charset="-128"/>
              </a:rPr>
              <a:t>地域調査の方法</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indent="0">
              <a:buFont typeface="Arial" panose="020B0604020202020204" pitchFamily="34" charset="0"/>
              <a:buNone/>
            </a:pPr>
            <a:endParaRPr lang="en-US" dirty="0">
              <a:latin typeface="MS PGothic" panose="020B0600070205080204" pitchFamily="34" charset="-128"/>
              <a:ea typeface="MS PGothic" panose="020B0600070205080204" pitchFamily="34" charset="-128"/>
            </a:endParaRPr>
          </a:p>
          <a:p>
            <a:pPr marL="0" indent="0">
              <a:buFont typeface="Arial" panose="020B0604020202020204" pitchFamily="34" charset="0"/>
              <a:buNone/>
            </a:pP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indent="0">
              <a:buFont typeface="Arial" panose="020B0604020202020204" pitchFamily="34" charset="0"/>
              <a:buNone/>
            </a:pPr>
            <a:r>
              <a:rPr lang="en-US" altLang="ja-JP" sz="1200" kern="1200" dirty="0">
                <a:solidFill>
                  <a:schemeClr val="tx1"/>
                </a:solidFill>
                <a:effectLst/>
                <a:latin typeface="Arial" pitchFamily="-107" charset="0"/>
                <a:ea typeface="ＭＳ Ｐゴシック" charset="0"/>
                <a:cs typeface="ヒラギノ角ゴ Pro W3" pitchFamily="-107" charset="-128"/>
              </a:rPr>
              <a:t>DDF</a:t>
            </a:r>
            <a:r>
              <a:rPr lang="ja-JP" altLang="ja-JP" sz="1200" kern="1200" dirty="0">
                <a:solidFill>
                  <a:schemeClr val="tx1"/>
                </a:solidFill>
                <a:effectLst/>
                <a:latin typeface="Arial" pitchFamily="-107" charset="0"/>
                <a:ea typeface="ＭＳ Ｐゴシック" charset="0"/>
                <a:cs typeface="ヒラギノ角ゴ Pro W3" pitchFamily="-107" charset="-128"/>
              </a:rPr>
              <a:t>は全ての要件を満たし、</a:t>
            </a:r>
            <a:r>
              <a:rPr lang="en-US" altLang="ja-JP" sz="1200" kern="1200" dirty="0">
                <a:solidFill>
                  <a:schemeClr val="tx1"/>
                </a:solidFill>
                <a:effectLst/>
                <a:latin typeface="Arial" pitchFamily="-107" charset="0"/>
                <a:ea typeface="ＭＳ Ｐゴシック" charset="0"/>
                <a:cs typeface="ヒラギノ角ゴ Pro W3" pitchFamily="-107" charset="-128"/>
              </a:rPr>
              <a:t>GG</a:t>
            </a:r>
            <a:r>
              <a:rPr lang="ja-JP" altLang="ja-JP" sz="1200" kern="1200" dirty="0">
                <a:solidFill>
                  <a:schemeClr val="tx1"/>
                </a:solidFill>
                <a:effectLst/>
                <a:latin typeface="Arial" pitchFamily="-107" charset="0"/>
                <a:ea typeface="ＭＳ Ｐゴシック" charset="0"/>
                <a:cs typeface="ヒラギノ角ゴ Pro W3" pitchFamily="-107" charset="-128"/>
              </a:rPr>
              <a:t>申請開始が可能なクラブから承認させて頂きます</a:t>
            </a:r>
            <a:endParaRPr lang="en-US"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10</a:t>
            </a:fld>
            <a:endParaRPr lang="en-US"/>
          </a:p>
        </p:txBody>
      </p:sp>
    </p:spTree>
    <p:extLst>
      <p:ext uri="{BB962C8B-B14F-4D97-AF65-F5344CB8AC3E}">
        <p14:creationId xmlns:p14="http://schemas.microsoft.com/office/powerpoint/2010/main" val="19733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200" dirty="0">
              <a:latin typeface="Arial" pitchFamily="34" charset="0"/>
              <a:ea typeface="ヒラギノ角ゴ Pro W3" pitchFamily="-8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a:spcBef>
                <a:spcPct val="0"/>
              </a:spcBef>
            </a:pPr>
            <a:fld id="{CC0497E8-EA7F-4F9A-AAAF-998C132F7F2B}" type="slidenum">
              <a:rPr lang="en-US" altLang="en-US">
                <a:ea typeface="ヒラギノ角ゴ Pro W3" pitchFamily="-84" charset="-128"/>
              </a:rPr>
              <a:pPr>
                <a:spcBef>
                  <a:spcPct val="0"/>
                </a:spcBef>
              </a:pPr>
              <a:t>11</a:t>
            </a:fld>
            <a:endParaRPr lang="en-US" altLang="en-US">
              <a:ea typeface="ヒラギノ角ゴ Pro W3"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12</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ロータリーショーケース例</a:t>
            </a:r>
            <a:r>
              <a:rPr lang="en-US" altLang="ja-JP" dirty="0"/>
              <a:t>】</a:t>
            </a:r>
          </a:p>
          <a:p>
            <a:r>
              <a:rPr lang="ja-JP" altLang="en-US" dirty="0"/>
              <a:t>村落に井戸を掘ったり給水設備を寄贈するなら、</a:t>
            </a:r>
            <a:endParaRPr lang="en-US" altLang="ja-JP" dirty="0"/>
          </a:p>
          <a:p>
            <a:r>
              <a:rPr lang="ja-JP" altLang="en-US" dirty="0"/>
              <a:t>村落民に工事に参加してもらって</a:t>
            </a:r>
            <a:r>
              <a:rPr lang="ja-JP" altLang="en-US" b="1" dirty="0"/>
              <a:t>所有者意識</a:t>
            </a:r>
            <a:r>
              <a:rPr lang="ja-JP" altLang="en-US" dirty="0"/>
              <a:t>を高めたり、</a:t>
            </a:r>
            <a:endParaRPr lang="en-US" altLang="ja-JP" dirty="0"/>
          </a:p>
          <a:p>
            <a:r>
              <a:rPr lang="ja-JP" altLang="en-US" dirty="0"/>
              <a:t>清潔な水がどれほど健康に必要か、水媒体の感染症に関する</a:t>
            </a:r>
            <a:r>
              <a:rPr lang="ja-JP" altLang="en-US" b="1" dirty="0"/>
              <a:t>教育を実施</a:t>
            </a:r>
            <a:r>
              <a:rPr lang="ja-JP" altLang="en-US" b="0" dirty="0"/>
              <a:t>した</a:t>
            </a:r>
            <a:r>
              <a:rPr lang="ja-JP" altLang="en-US" dirty="0"/>
              <a:t>。</a:t>
            </a: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13</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altLang="ja-JP" dirty="0"/>
              <a:t>【</a:t>
            </a:r>
            <a:r>
              <a:rPr lang="ja-JP" altLang="en-US" dirty="0"/>
              <a:t>ロータリーショーケース例</a:t>
            </a:r>
            <a:r>
              <a:rPr lang="en-US" altLang="ja-JP" dirty="0"/>
              <a:t>】</a:t>
            </a:r>
          </a:p>
          <a:p>
            <a:pPr marL="0" marR="0">
              <a:spcBef>
                <a:spcPts val="0"/>
              </a:spcBef>
              <a:spcAft>
                <a:spcPts val="0"/>
              </a:spcAft>
            </a:pPr>
            <a:r>
              <a:rPr lang="ja-JP" altLang="en-US" dirty="0"/>
              <a:t>学校に教科書や教育資材を提供するなら、教師の教授スキルを高める</a:t>
            </a:r>
            <a:r>
              <a:rPr lang="ja-JP" altLang="en-US" b="1" dirty="0"/>
              <a:t>訓練を実施</a:t>
            </a:r>
            <a:r>
              <a:rPr lang="ja-JP" altLang="en-US" dirty="0"/>
              <a:t>したり、</a:t>
            </a:r>
            <a:endParaRPr lang="en-US" altLang="ja-JP" dirty="0"/>
          </a:p>
          <a:p>
            <a:pPr marL="0" marR="0">
              <a:spcBef>
                <a:spcPts val="0"/>
              </a:spcBef>
              <a:spcAft>
                <a:spcPts val="0"/>
              </a:spcAft>
            </a:pPr>
            <a:r>
              <a:rPr lang="ja-JP" altLang="en-US" dirty="0"/>
              <a:t>女子に教育は不要だと考えている父兄、地域社会の住民を集めて、女子教育の重要性を訴える</a:t>
            </a:r>
            <a:r>
              <a:rPr lang="ja-JP" altLang="en-US" b="1" dirty="0"/>
              <a:t>啓発セミナーを実施</a:t>
            </a:r>
            <a:r>
              <a:rPr lang="ja-JP" altLang="en-US" b="0" dirty="0"/>
              <a:t>した</a:t>
            </a:r>
            <a:r>
              <a:rPr lang="ja-JP" altLang="en-US" dirty="0"/>
              <a:t>。</a:t>
            </a: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14</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ロータリーショーケース例</a:t>
            </a:r>
            <a:r>
              <a:rPr lang="en-US" altLang="ja-JP" dirty="0"/>
              <a:t>】</a:t>
            </a:r>
          </a:p>
          <a:p>
            <a:r>
              <a:rPr lang="ja-JP" altLang="en-US" dirty="0"/>
              <a:t>病院に医療器材を贈呈するなら、</a:t>
            </a:r>
            <a:endParaRPr lang="en-US" altLang="ja-JP" dirty="0"/>
          </a:p>
          <a:p>
            <a:r>
              <a:rPr lang="ja-JP" altLang="en-US" dirty="0"/>
              <a:t>それを扱う医療従事者の知識や</a:t>
            </a:r>
            <a:r>
              <a:rPr lang="ja-JP" altLang="en-US" b="1" dirty="0"/>
              <a:t>治療技術を向上</a:t>
            </a:r>
            <a:r>
              <a:rPr lang="ja-JP" altLang="en-US" dirty="0"/>
              <a:t>させたり、</a:t>
            </a:r>
            <a:endParaRPr lang="en-US" altLang="ja-JP" dirty="0"/>
          </a:p>
          <a:p>
            <a:r>
              <a:rPr lang="ja-JP" altLang="en-US" dirty="0"/>
              <a:t>地域住民に病気の予防や公衆衛生の</a:t>
            </a:r>
            <a:r>
              <a:rPr lang="ja-JP" altLang="en-US" b="1" dirty="0"/>
              <a:t>啓発</a:t>
            </a:r>
            <a:r>
              <a:rPr lang="ja-JP" altLang="en-US" dirty="0"/>
              <a:t>をするセミナーを開催する。</a:t>
            </a: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15</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1" dirty="0"/>
              <a:t>【</a:t>
            </a:r>
            <a:r>
              <a:rPr lang="ja-JP" altLang="en-US" b="1" dirty="0"/>
              <a:t>海外のパートナー（協同提唱者）の見つけ方がわからない</a:t>
            </a:r>
            <a:r>
              <a:rPr lang="en-US" altLang="ja-JP" b="1" dirty="0"/>
              <a:t>】</a:t>
            </a:r>
            <a:br>
              <a:rPr lang="en-US" altLang="ja-JP" b="1" dirty="0"/>
            </a:br>
            <a:r>
              <a:rPr lang="ja-JP" altLang="en-US" dirty="0"/>
              <a:t>グローバル補助金では、プロジェクト実施国の役割が非常に重大ですし、相互で密な情報交換などコミュニケーションも大切です。元々交流のあるクラブ（</a:t>
            </a:r>
            <a:r>
              <a:rPr lang="ja-JP" altLang="en-US" b="1" dirty="0"/>
              <a:t>姉妹クラブ</a:t>
            </a:r>
            <a:r>
              <a:rPr lang="ja-JP" altLang="en-US" dirty="0"/>
              <a:t>）があれば最も望ましいと言えますが、海外に姉妹クラブがない場合、</a:t>
            </a:r>
            <a:r>
              <a:rPr lang="ja-JP" altLang="en-US" b="1" dirty="0"/>
              <a:t>地区内の他クラブから紹介</a:t>
            </a:r>
            <a:r>
              <a:rPr lang="ja-JP" altLang="en-US" dirty="0"/>
              <a:t>してもらうことを検討してみましょう。また、</a:t>
            </a:r>
            <a:r>
              <a:rPr lang="ja-JP" altLang="en-US" b="1" dirty="0"/>
              <a:t>現地の</a:t>
            </a:r>
            <a:r>
              <a:rPr lang="en-US" altLang="ja-JP" b="1" dirty="0"/>
              <a:t>NGO</a:t>
            </a:r>
            <a:r>
              <a:rPr lang="ja-JP" altLang="en-US" dirty="0"/>
              <a:t>とつながりがある場合は、この</a:t>
            </a:r>
            <a:r>
              <a:rPr lang="en-US" altLang="ja-JP" dirty="0"/>
              <a:t>NGO</a:t>
            </a:r>
            <a:r>
              <a:rPr lang="ja-JP" altLang="en-US" dirty="0"/>
              <a:t>に現地のロータリーを紹介してもらうのも良い方法です。全く交流したことも会ったこともないクラブより、一度でも顔を合わせたクラブの方がコミュニケーションは円滑になります。</a:t>
            </a:r>
            <a:endParaRPr lang="en-US" altLang="ja-JP" sz="1200" kern="1200" dirty="0">
              <a:solidFill>
                <a:schemeClr val="tx1"/>
              </a:solidFill>
              <a:effectLst/>
              <a:latin typeface="Arial" pitchFamily="-107" charset="0"/>
              <a:ea typeface="ＭＳ Ｐゴシック" charset="0"/>
              <a:cs typeface="ヒラギノ角ゴ Pro W3" pitchFamily="-107" charset="-128"/>
              <a:sym typeface="Helvetica Neue"/>
            </a:endParaRPr>
          </a:p>
          <a:p>
            <a:endParaRPr lang="en-US" altLang="ja-JP"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r>
              <a:rPr lang="ja-JP" altLang="en-US"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グローバル補助金の利用にあたっては、活動が実施される国のクラブ／地区と、それ以外の国のクラブ／地区が協力することが求められます。また双方のクラブ／地区は、補助金を申請する前に、参加資格の認定を受けている必要があります。</a:t>
            </a:r>
            <a:endParaRPr kumimoji="1" lang="en-US" altLang="ja-JP" sz="1200" b="0" i="0" u="none" strike="noStrike" kern="1200" baseline="0" dirty="0">
              <a:solidFill>
                <a:schemeClr val="tx1"/>
              </a:solidFill>
              <a:latin typeface="Arial" pitchFamily="-107" charset="0"/>
              <a:ea typeface="ＭＳ Ｐゴシック" charset="0"/>
              <a:cs typeface="ヒラギノ角ゴ Pro W3" pitchFamily="-107" charset="-128"/>
            </a:endParaRPr>
          </a:p>
          <a:p>
            <a:endParaRPr kumimoji="1" lang="en-US" altLang="ja-JP" sz="1200" b="0" i="0" u="none" strike="noStrike" kern="1200" baseline="0" dirty="0">
              <a:solidFill>
                <a:schemeClr val="tx1"/>
              </a:solidFill>
              <a:latin typeface="Arial" pitchFamily="-107" charset="0"/>
              <a:ea typeface="ＭＳ Ｐゴシック" charset="0"/>
              <a:cs typeface="ヒラギノ角ゴ Pro W3" pitchFamily="-107" charset="-128"/>
            </a:endParaRP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16</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『タイの辞書』</a:t>
            </a:r>
          </a:p>
          <a:p>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タイの過疎地に、一ドルの辞書が買えない中学生が多数いました。</a:t>
            </a:r>
          </a:p>
          <a:p>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低所得層の家族に生まれたその子供たちの数（つまり今回の受益者）、</a:t>
            </a:r>
            <a:r>
              <a:rPr lang="en-US" altLang="ja-JP" sz="1200" kern="1200" dirty="0">
                <a:solidFill>
                  <a:schemeClr val="tx1"/>
                </a:solidFill>
                <a:effectLst/>
                <a:latin typeface="Arial" pitchFamily="-107" charset="0"/>
                <a:ea typeface="ＭＳ Ｐゴシック" charset="0"/>
                <a:cs typeface="ヒラギノ角ゴ Pro W3" pitchFamily="-107" charset="-128"/>
                <a:sym typeface="Helvetica Neue"/>
              </a:rPr>
              <a:t>57280</a:t>
            </a:r>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人。</a:t>
            </a:r>
          </a:p>
          <a:p>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そのうえ、英語教育が遅れているタイは、優秀な英語教師が地方までまわりません。</a:t>
            </a:r>
            <a:endParaRPr kumimoji="1" lang="ja-JP" altLang="en-US" dirty="0"/>
          </a:p>
          <a:p>
            <a:endParaRPr lang="en-US" altLang="ja-JP" sz="1200" kern="1200" dirty="0">
              <a:solidFill>
                <a:schemeClr val="tx1"/>
              </a:solidFill>
              <a:effectLst/>
              <a:latin typeface="Arial" pitchFamily="-107" charset="0"/>
              <a:ea typeface="ＭＳ Ｐゴシック" charset="0"/>
              <a:cs typeface="ヒラギノ角ゴ Pro W3" pitchFamily="-107" charset="-128"/>
              <a:sym typeface="Helvetica Neue"/>
            </a:endParaRPr>
          </a:p>
          <a:p>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辞書購入　</a:t>
            </a:r>
            <a:r>
              <a:rPr lang="en-US" altLang="ja-JP" sz="1200" kern="1200" dirty="0">
                <a:solidFill>
                  <a:schemeClr val="tx1"/>
                </a:solidFill>
                <a:effectLst/>
                <a:latin typeface="Arial" pitchFamily="-107" charset="0"/>
                <a:ea typeface="ＭＳ Ｐゴシック" charset="0"/>
                <a:cs typeface="ヒラギノ角ゴ Pro W3" pitchFamily="-107" charset="-128"/>
                <a:sym typeface="Helvetica Neue"/>
              </a:rPr>
              <a:t>57000</a:t>
            </a:r>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　冊　は現地調達　</a:t>
            </a:r>
          </a:p>
          <a:p>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そのことによる成果を見るのには、きめ細かく先生にヒアリングを行いました。</a:t>
            </a:r>
          </a:p>
          <a:p>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さらに地元の先生に対しても研修“</a:t>
            </a:r>
            <a:r>
              <a:rPr lang="en-US" altLang="ja-JP" sz="1200" kern="1200" dirty="0">
                <a:solidFill>
                  <a:schemeClr val="tx1"/>
                </a:solidFill>
                <a:effectLst/>
                <a:latin typeface="Arial" pitchFamily="-107" charset="0"/>
                <a:ea typeface="ＭＳ Ｐゴシック" charset="0"/>
                <a:cs typeface="ヒラギノ角ゴ Pro W3" pitchFamily="-107" charset="-128"/>
                <a:sym typeface="Helvetica Neue"/>
              </a:rPr>
              <a:t>Improve Language Teaching Skills”</a:t>
            </a:r>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を実施。</a:t>
            </a:r>
          </a:p>
          <a:p>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この研修や、生徒の成果測定の為の調査シートの作成には、タイの東大と言われるチュラロンコン大学の助けを借りました。教育プログラムはまだ続きます</a:t>
            </a:r>
          </a:p>
          <a:p>
            <a:r>
              <a:rPr lang="en-US" altLang="ja-JP" sz="1200" kern="1200" dirty="0">
                <a:solidFill>
                  <a:schemeClr val="tx1"/>
                </a:solidFill>
                <a:effectLst/>
                <a:latin typeface="Arial" pitchFamily="-107" charset="0"/>
                <a:ea typeface="ＭＳ Ｐゴシック" charset="0"/>
                <a:cs typeface="ヒラギノ角ゴ Pro W3" pitchFamily="-107" charset="-128"/>
                <a:sym typeface="Helvetica Neue"/>
              </a:rPr>
              <a:t>25</a:t>
            </a:r>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の学校から</a:t>
            </a:r>
            <a:r>
              <a:rPr lang="en-US" altLang="ja-JP" sz="1200" kern="1200" dirty="0">
                <a:solidFill>
                  <a:schemeClr val="tx1"/>
                </a:solidFill>
                <a:effectLst/>
                <a:latin typeface="Arial" pitchFamily="-107" charset="0"/>
                <a:ea typeface="ＭＳ Ｐゴシック" charset="0"/>
                <a:cs typeface="ヒラギノ角ゴ Pro W3" pitchFamily="-107" charset="-128"/>
                <a:sym typeface="Helvetica Neue"/>
              </a:rPr>
              <a:t>184</a:t>
            </a:r>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人の学生を抽出し、スペリングコンテストプログラムを実施</a:t>
            </a:r>
          </a:p>
          <a:p>
            <a:pPr marL="0" marR="0" indent="0" algn="l" defTabSz="914400" rtl="0" eaLnBrk="0" fontAlgn="base" latinLnBrk="0" hangingPunct="0">
              <a:lnSpc>
                <a:spcPct val="100000"/>
              </a:lnSpc>
              <a:spcBef>
                <a:spcPts val="0"/>
              </a:spcBef>
              <a:spcAft>
                <a:spcPts val="0"/>
              </a:spcAft>
              <a:buClrTx/>
              <a:buSzTx/>
              <a:buFontTx/>
              <a:buNone/>
              <a:tabLst/>
              <a:defRPr/>
            </a:pPr>
            <a:endParaRPr lang="en-US" altLang="ja-JP" sz="1200" kern="1200" dirty="0">
              <a:solidFill>
                <a:schemeClr val="tx1"/>
              </a:solidFill>
              <a:effectLst/>
              <a:latin typeface="Arial" pitchFamily="-107" charset="0"/>
              <a:ea typeface="ＭＳ Ｐゴシック" charset="0"/>
              <a:cs typeface="ヒラギノ角ゴ Pro W3" pitchFamily="-107" charset="-128"/>
              <a:sym typeface="Helvetica Neue"/>
            </a:endParaRPr>
          </a:p>
          <a:p>
            <a:pPr marL="0" marR="0" indent="0" algn="l" defTabSz="914400" rtl="0" eaLnBrk="0" fontAlgn="base" latinLnBrk="0" hangingPunct="0">
              <a:lnSpc>
                <a:spcPct val="100000"/>
              </a:lnSpc>
              <a:spcBef>
                <a:spcPts val="0"/>
              </a:spcBef>
              <a:spcAft>
                <a:spcPts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sym typeface="Helvetica Neue"/>
              </a:rPr>
              <a:t>この現状をなんとか解決したいと、日本をはじめ海外の姉妹クラブ、友好クラブに相談した代表提唱者が　タイで二番目に大きい「トンブリロータリークラブ」</a:t>
            </a:r>
            <a:r>
              <a:rPr lang="ja-JP" altLang="en-US" sz="1200" kern="1200" dirty="0">
                <a:solidFill>
                  <a:schemeClr val="tx1"/>
                </a:solidFill>
                <a:effectLst/>
                <a:latin typeface="Arial" pitchFamily="-107" charset="0"/>
                <a:ea typeface="ＭＳ Ｐゴシック" charset="0"/>
                <a:cs typeface="ヒラギノ角ゴ Pro W3" pitchFamily="-107" charset="-128"/>
                <a:sym typeface="Helvetica Neue"/>
              </a:rPr>
              <a:t>。</a:t>
            </a:r>
            <a:endParaRPr kumimoji="1" lang="ja-JP" altLang="en-US" dirty="0"/>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17</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（グローバル補助金を活用して、人道的プロジェクト、奨学金、職業研修チームを支援できます。奨学金の場合、</a:t>
            </a:r>
            <a:r>
              <a:rPr lang="en-US" altLang="ja-JP"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1</a:t>
            </a:r>
            <a:r>
              <a:rPr lang="ja-JP" altLang="en-US"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年間から</a:t>
            </a:r>
            <a:r>
              <a:rPr lang="en-US" altLang="ja-JP"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4</a:t>
            </a:r>
            <a:r>
              <a:rPr lang="ja-JP" altLang="en-US"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年間の大学院留学を支援できます。グローバル補助金による職業研修チームでは、専門職業人のグループが海外に赴き、スキルや知識を学んだり、現地の専門職業人にスキルや知識を</a:t>
            </a:r>
            <a:r>
              <a:rPr lang="ja-JP" altLang="en-US" sz="1200" kern="1200" dirty="0">
                <a:solidFill>
                  <a:schemeClr val="tx1"/>
                </a:solidFill>
                <a:latin typeface="MS PGothic" panose="020B0600070205080204" pitchFamily="34" charset="-128"/>
                <a:ea typeface="MS PGothic" panose="020B0600070205080204" pitchFamily="34" charset="-128"/>
                <a:cs typeface="ヒラギノ角ゴ Pro W3" pitchFamily="-107" charset="-128"/>
              </a:rPr>
              <a:t>教えた</a:t>
            </a:r>
            <a:r>
              <a:rPr lang="ja-JP" altLang="en-US"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りします。）</a:t>
            </a:r>
            <a:endParaRPr lang="en-US" altLang="ja-JP"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u="sng" kern="1200" dirty="0">
                <a:solidFill>
                  <a:schemeClr val="tx1"/>
                </a:solidFill>
                <a:effectLst/>
                <a:latin typeface="Arial" pitchFamily="-107" charset="0"/>
                <a:ea typeface="ＭＳ Ｐゴシック" charset="0"/>
                <a:cs typeface="ヒラギノ角ゴ Pro W3" pitchFamily="-107" charset="-128"/>
              </a:rPr>
              <a:t>ここからは</a:t>
            </a:r>
            <a:r>
              <a:rPr lang="ja-JP" altLang="ja-JP" sz="1200" u="sng" kern="1200" dirty="0">
                <a:solidFill>
                  <a:schemeClr val="tx1"/>
                </a:solidFill>
                <a:effectLst/>
                <a:latin typeface="Arial" pitchFamily="-107" charset="0"/>
                <a:ea typeface="ＭＳ Ｐゴシック" charset="0"/>
                <a:cs typeface="ヒラギノ角ゴ Pro W3" pitchFamily="-107" charset="-128"/>
              </a:rPr>
              <a:t>財団補助金要件を</a:t>
            </a:r>
            <a:r>
              <a:rPr lang="ja-JP" altLang="en-US" sz="1200" u="sng" kern="1200" dirty="0">
                <a:solidFill>
                  <a:schemeClr val="tx1"/>
                </a:solidFill>
                <a:effectLst/>
                <a:latin typeface="Arial" pitchFamily="-107" charset="0"/>
                <a:ea typeface="ＭＳ Ｐゴシック" charset="0"/>
                <a:cs typeface="ヒラギノ角ゴ Pro W3" pitchFamily="-107" charset="-128"/>
              </a:rPr>
              <a:t>共に</a:t>
            </a:r>
            <a:r>
              <a:rPr lang="ja-JP" altLang="ja-JP" sz="1200" u="sng" kern="1200" dirty="0">
                <a:solidFill>
                  <a:schemeClr val="tx1"/>
                </a:solidFill>
                <a:effectLst/>
                <a:latin typeface="Arial" pitchFamily="-107" charset="0"/>
                <a:ea typeface="ＭＳ Ｐゴシック" charset="0"/>
                <a:cs typeface="ヒラギノ角ゴ Pro W3" pitchFamily="-107" charset="-128"/>
              </a:rPr>
              <a:t>確認</a:t>
            </a:r>
            <a:r>
              <a:rPr lang="ja-JP" altLang="en-US" sz="1200" u="sng" kern="1200" dirty="0">
                <a:solidFill>
                  <a:schemeClr val="tx1"/>
                </a:solidFill>
                <a:effectLst/>
                <a:latin typeface="Arial" pitchFamily="-107" charset="0"/>
                <a:ea typeface="ＭＳ Ｐゴシック" charset="0"/>
                <a:cs typeface="ヒラギノ角ゴ Pro W3" pitchFamily="-107" charset="-128"/>
              </a:rPr>
              <a:t>していきます。</a:t>
            </a:r>
            <a:endParaRPr lang="en-US" altLang="ja-JP" sz="1200" b="0" i="0" u="sng"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r>
              <a:rPr lang="ja-JP" altLang="en-US" sz="1200" b="0" i="0" u="sng"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立案に際し、考慮する必要があるのが「六つの重点分野」と「持続可能性」です。</a:t>
            </a:r>
            <a:endParaRPr lang="en-US" altLang="ja-JP" sz="1200" b="0" i="0" u="sng"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18</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ja-JP" altLang="en-US" sz="1200" kern="1200" dirty="0">
                <a:solidFill>
                  <a:schemeClr val="tx1"/>
                </a:solidFill>
                <a:latin typeface="MS PGothic" panose="020B0600070205080204" pitchFamily="34" charset="-128"/>
                <a:ea typeface="MS PGothic" panose="020B0600070205080204" pitchFamily="34" charset="-128"/>
                <a:cs typeface="ヒラギノ角ゴ Pro W3" pitchFamily="-107" charset="-128"/>
              </a:rPr>
              <a:t>グローバル補助金プロジェクトは、</a:t>
            </a:r>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他団体、地元市民、支援者の方々とともに、</a:t>
            </a:r>
            <a:r>
              <a:rPr lang="ja-JP" altLang="en-US" sz="1200" kern="1200" dirty="0">
                <a:solidFill>
                  <a:schemeClr val="tx1"/>
                </a:solidFill>
                <a:latin typeface="MS PGothic" panose="020B0600070205080204" pitchFamily="34" charset="-128"/>
                <a:ea typeface="MS PGothic" panose="020B0600070205080204" pitchFamily="34" charset="-128"/>
                <a:cs typeface="ヒラギノ角ゴ Pro W3" pitchFamily="-107" charset="-128"/>
              </a:rPr>
              <a:t>以下の分野の活動を重点的に支援しています。</a:t>
            </a:r>
            <a:endParaRPr lang="en-US" sz="12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indent="0">
              <a:spcBef>
                <a:spcPts val="0"/>
              </a:spcBef>
              <a:spcAft>
                <a:spcPts val="0"/>
              </a:spcAft>
              <a:buFont typeface="Arial" pitchFamily="34" charset="0"/>
              <a:buNone/>
            </a:pPr>
            <a:endParaRPr lang="en-US" sz="1200" kern="1200" dirty="0">
              <a:solidFill>
                <a:schemeClr val="tx1"/>
              </a:solidFill>
              <a:latin typeface="MS PGothic" panose="020B0600070205080204" pitchFamily="34" charset="-128"/>
              <a:ea typeface="MS PGothic" panose="020B0600070205080204" pitchFamily="34" charset="-128"/>
              <a:cs typeface="ヒラギノ角ゴ Pro W3" pitchFamily="-107" charset="-128"/>
            </a:endParaRPr>
          </a:p>
          <a:p>
            <a:r>
              <a:rPr lang="en-US" altLang="ja-JP" sz="1200" b="0" i="0" u="none" strike="noStrike" kern="1200" baseline="0" dirty="0">
                <a:solidFill>
                  <a:schemeClr val="tx1"/>
                </a:solidFill>
                <a:latin typeface="Arial" pitchFamily="-107" charset="0"/>
                <a:ea typeface="ＭＳ Ｐゴシック" charset="0"/>
                <a:cs typeface="ヒラギノ角ゴ Pro W3" pitchFamily="-107" charset="-128"/>
              </a:rPr>
              <a:t>– </a:t>
            </a:r>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平和を推進：文化間、国家間の理解をはぐくむために対話を促します。</a:t>
            </a:r>
          </a:p>
          <a:p>
            <a:r>
              <a:rPr lang="en-US" altLang="ja-JP" sz="1200" b="0" i="0" u="none" strike="noStrike" kern="1200" baseline="0" dirty="0">
                <a:solidFill>
                  <a:schemeClr val="tx1"/>
                </a:solidFill>
                <a:latin typeface="Arial" pitchFamily="-107" charset="0"/>
                <a:ea typeface="ＭＳ Ｐゴシック" charset="0"/>
                <a:cs typeface="ヒラギノ角ゴ Pro W3" pitchFamily="-107" charset="-128"/>
              </a:rPr>
              <a:t>– </a:t>
            </a:r>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疾病との闘い：命にかかわる病気や予防可能な病気への感染を食い止めるために、地域の人びとに正しい知識を教え、</a:t>
            </a:r>
          </a:p>
          <a:p>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より良い医療を利用できるよう支援します。</a:t>
            </a:r>
          </a:p>
          <a:p>
            <a:r>
              <a:rPr lang="en-US" altLang="ja-JP" sz="1200" b="0" i="0" u="none" strike="noStrike" kern="1200" baseline="0" dirty="0">
                <a:solidFill>
                  <a:schemeClr val="tx1"/>
                </a:solidFill>
                <a:latin typeface="Arial" pitchFamily="-107" charset="0"/>
                <a:ea typeface="ＭＳ Ｐゴシック" charset="0"/>
                <a:cs typeface="ヒラギノ角ゴ Pro W3" pitchFamily="-107" charset="-128"/>
              </a:rPr>
              <a:t>– </a:t>
            </a:r>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きれいな水の提供：一人でも多くの人がきれいな水と衛生設備を利用できるよう、解決策をもたらしています。</a:t>
            </a:r>
          </a:p>
          <a:p>
            <a:r>
              <a:rPr lang="en-US" altLang="ja-JP" sz="1200" b="0" i="0" u="none" strike="noStrike" kern="1200" baseline="0" dirty="0">
                <a:solidFill>
                  <a:schemeClr val="tx1"/>
                </a:solidFill>
                <a:latin typeface="Arial" pitchFamily="-107" charset="0"/>
                <a:ea typeface="ＭＳ Ｐゴシック" charset="0"/>
                <a:cs typeface="ヒラギノ角ゴ Pro W3" pitchFamily="-107" charset="-128"/>
              </a:rPr>
              <a:t>– </a:t>
            </a:r>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母子の健康：一人でも多くの母と子が健康に暮らせるよう、質の高い医療を提供します。</a:t>
            </a:r>
          </a:p>
          <a:p>
            <a:r>
              <a:rPr lang="en-US" altLang="ja-JP" sz="1200" b="0" i="0" u="none" strike="noStrike" kern="1200" baseline="0" dirty="0">
                <a:solidFill>
                  <a:schemeClr val="tx1"/>
                </a:solidFill>
                <a:latin typeface="Arial" pitchFamily="-107" charset="0"/>
                <a:ea typeface="ＭＳ Ｐゴシック" charset="0"/>
                <a:cs typeface="ヒラギノ角ゴ Pro W3" pitchFamily="-107" charset="-128"/>
              </a:rPr>
              <a:t>– </a:t>
            </a:r>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教育の支援：子どもと成人の教育の機会を広げ、教育者のエンパワメントを促進します。</a:t>
            </a:r>
          </a:p>
          <a:p>
            <a:r>
              <a:rPr lang="en-US" altLang="ja-JP" sz="1200" b="0" i="0" u="none" strike="noStrike" kern="1200" baseline="0" dirty="0">
                <a:solidFill>
                  <a:schemeClr val="tx1"/>
                </a:solidFill>
                <a:latin typeface="Arial" pitchFamily="-107" charset="0"/>
                <a:ea typeface="ＭＳ Ｐゴシック" charset="0"/>
                <a:cs typeface="ヒラギノ角ゴ Pro W3" pitchFamily="-107" charset="-128"/>
              </a:rPr>
              <a:t>– </a:t>
            </a:r>
            <a:r>
              <a:rPr lang="ja-JP" altLang="en-US" sz="1200" b="0" i="0" u="none" strike="noStrike" kern="1200" baseline="0" dirty="0">
                <a:solidFill>
                  <a:schemeClr val="tx1"/>
                </a:solidFill>
                <a:latin typeface="Arial" pitchFamily="-107" charset="0"/>
                <a:ea typeface="ＭＳ Ｐゴシック" charset="0"/>
                <a:cs typeface="ヒラギノ角ゴ Pro W3" pitchFamily="-107" charset="-128"/>
              </a:rPr>
              <a:t>地元経済の発展：地域社会が経済的、社会的に発展する機会を創り出します。</a:t>
            </a:r>
            <a:endParaRPr lang="en-US" sz="1200" kern="1200" dirty="0">
              <a:solidFill>
                <a:schemeClr val="tx1"/>
              </a:solidFill>
              <a:latin typeface="MS PGothic" panose="020B0600070205080204" pitchFamily="34" charset="-128"/>
              <a:ea typeface="MS PGothic" panose="020B0600070205080204" pitchFamily="34" charset="-128"/>
              <a:cs typeface="ヒラギノ角ゴ Pro W3" pitchFamily="-107" charset="-128"/>
            </a:endParaRPr>
          </a:p>
          <a:p>
            <a:pPr marL="0" marR="0" indent="0">
              <a:spcBef>
                <a:spcPts val="0"/>
              </a:spcBef>
              <a:spcAft>
                <a:spcPts val="0"/>
              </a:spcAft>
              <a:buFont typeface="Arial" pitchFamily="34" charset="0"/>
              <a:buNone/>
            </a:pPr>
            <a:endParaRPr lang="en-US" sz="1200" kern="1200" dirty="0">
              <a:solidFill>
                <a:schemeClr val="tx1"/>
              </a:solidFill>
              <a:latin typeface="MS PGothic" panose="020B0600070205080204" pitchFamily="34" charset="-128"/>
              <a:ea typeface="MS PGothic" panose="020B0600070205080204" pitchFamily="34" charset="-128"/>
              <a:cs typeface="ヒラギノ角ゴ Pro W3" pitchFamily="-107" charset="-128"/>
            </a:endParaRPr>
          </a:p>
          <a:p>
            <a:pPr marL="0" marR="0" indent="0">
              <a:spcBef>
                <a:spcPts val="0"/>
              </a:spcBef>
              <a:spcAft>
                <a:spcPts val="0"/>
              </a:spcAft>
              <a:buFont typeface="Arial" pitchFamily="34" charset="0"/>
              <a:buNone/>
            </a:pPr>
            <a:r>
              <a:rPr lang="ja-JP" altLang="en-US" sz="1200" b="0" kern="1200" dirty="0">
                <a:solidFill>
                  <a:schemeClr val="tx1"/>
                </a:solidFill>
                <a:effectLst/>
                <a:latin typeface="Arial" pitchFamily="-107" charset="0"/>
                <a:ea typeface="ＭＳ Ｐゴシック" charset="0"/>
                <a:cs typeface="ヒラギノ角ゴ Pro W3" pitchFamily="-107" charset="-128"/>
              </a:rPr>
              <a:t>★受益地域で支援する重点分野を少なくとも</a:t>
            </a:r>
            <a:r>
              <a:rPr lang="en-US" altLang="ja-JP" sz="1200" b="0" kern="1200" dirty="0">
                <a:solidFill>
                  <a:schemeClr val="tx1"/>
                </a:solidFill>
                <a:effectLst/>
                <a:latin typeface="Arial" pitchFamily="-107" charset="0"/>
                <a:ea typeface="ＭＳ Ｐゴシック" charset="0"/>
                <a:cs typeface="ヒラギノ角ゴ Pro W3" pitchFamily="-107" charset="-128"/>
              </a:rPr>
              <a:t>1</a:t>
            </a:r>
            <a:r>
              <a:rPr lang="ja-JP" altLang="en-US" sz="1200" b="0" kern="1200" dirty="0">
                <a:solidFill>
                  <a:schemeClr val="tx1"/>
                </a:solidFill>
                <a:effectLst/>
                <a:latin typeface="Arial" pitchFamily="-107" charset="0"/>
                <a:ea typeface="ＭＳ Ｐゴシック" charset="0"/>
                <a:cs typeface="ヒラギノ角ゴ Pro W3" pitchFamily="-107" charset="-128"/>
              </a:rPr>
              <a:t>つお選びください。重点分野に活動を絞ることにより、より多くの協力が可能となり、世界的な影響を高めることとなります。 </a:t>
            </a:r>
            <a:endParaRPr lang="en-US" sz="1200" kern="1200" dirty="0">
              <a:solidFill>
                <a:schemeClr val="tx1"/>
              </a:solidFill>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19</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ja-JP" sz="1200" kern="1200" dirty="0">
                <a:solidFill>
                  <a:schemeClr val="tx1"/>
                </a:solidFill>
                <a:effectLst/>
                <a:latin typeface="Arial" pitchFamily="-107" charset="0"/>
                <a:ea typeface="ＭＳ Ｐゴシック" charset="0"/>
                <a:cs typeface="ヒラギノ角ゴ Pro W3" pitchFamily="-107" charset="-128"/>
              </a:rPr>
              <a:t>結</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en-US" sz="1200" kern="1200" dirty="0">
                <a:solidFill>
                  <a:schemeClr val="tx1"/>
                </a:solidFill>
                <a:effectLst/>
                <a:latin typeface="Arial" pitchFamily="-107" charset="0"/>
                <a:ea typeface="ＭＳ Ｐゴシック" charset="0"/>
                <a:cs typeface="ヒラギノ角ゴ Pro W3" pitchFamily="-107" charset="-128"/>
              </a:rPr>
              <a:t>私が本日伝えたいことは、</a:t>
            </a:r>
            <a:r>
              <a:rPr lang="ja-JP" altLang="ja-JP" sz="1200" kern="1200" dirty="0">
                <a:solidFill>
                  <a:schemeClr val="tx1"/>
                </a:solidFill>
                <a:effectLst/>
                <a:latin typeface="Arial" pitchFamily="-107" charset="0"/>
                <a:ea typeface="ＭＳ Ｐゴシック" charset="0"/>
                <a:cs typeface="ヒラギノ角ゴ Pro W3" pitchFamily="-107" charset="-128"/>
              </a:rPr>
              <a:t>補助金プログラムは魅力とメリット満載</a:t>
            </a:r>
            <a:r>
              <a:rPr lang="ja-JP" altLang="en-US" sz="1200" kern="1200" dirty="0">
                <a:solidFill>
                  <a:schemeClr val="tx1"/>
                </a:solidFill>
                <a:effectLst/>
                <a:latin typeface="Arial" pitchFamily="-107" charset="0"/>
                <a:ea typeface="ＭＳ Ｐゴシック" charset="0"/>
                <a:cs typeface="ヒラギノ角ゴ Pro W3" pitchFamily="-107" charset="-128"/>
              </a:rPr>
              <a:t>だということです。</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JOIN LEADERS</a:t>
            </a:r>
            <a:r>
              <a:rPr lang="ja-JP" altLang="ja-JP" sz="1200" kern="1200" dirty="0">
                <a:solidFill>
                  <a:schemeClr val="tx1"/>
                </a:solidFill>
                <a:effectLst/>
                <a:latin typeface="Arial" pitchFamily="-107" charset="0"/>
                <a:ea typeface="ＭＳ Ｐゴシック" charset="0"/>
                <a:cs typeface="ヒラギノ角ゴ Pro W3" pitchFamily="-107" charset="-128"/>
              </a:rPr>
              <a:t>」</a:t>
            </a:r>
          </a:p>
        </p:txBody>
      </p:sp>
      <p:sp>
        <p:nvSpPr>
          <p:cNvPr id="4" name="Slide Number Placeholder 3"/>
          <p:cNvSpPr>
            <a:spLocks noGrp="1"/>
          </p:cNvSpPr>
          <p:nvPr>
            <p:ph type="sldNum" sz="quarter" idx="10"/>
          </p:nvPr>
        </p:nvSpPr>
        <p:spPr/>
        <p:txBody>
          <a:bodyPr/>
          <a:lstStyle/>
          <a:p>
            <a:fld id="{93C78EDF-7F9E-A94B-AD72-CDE445A65B8A}" type="slidenum">
              <a:rPr lang="en-US" smtClean="0"/>
              <a:t>2</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ja-JP" altLang="en-US" sz="1800" u="sng" dirty="0">
                <a:effectLst/>
                <a:latin typeface="MS PGothic" panose="020B0600070205080204" pitchFamily="34" charset="-128"/>
                <a:ea typeface="MS PGothic" panose="020B0600070205080204" pitchFamily="34" charset="-128"/>
              </a:rPr>
              <a:t>持続</a:t>
            </a:r>
            <a:r>
              <a:rPr lang="ja-JP" altLang="en-US" sz="1800" dirty="0">
                <a:effectLst/>
                <a:latin typeface="MS PGothic" panose="020B0600070205080204" pitchFamily="34" charset="-128"/>
                <a:ea typeface="MS PGothic" panose="020B0600070205080204" pitchFamily="34" charset="-128"/>
              </a:rPr>
              <a:t>可能性の定義は、組織や団体によって異なりますが、ロータリーでは、「補助金プロジェクトの終了後にも現地の人びとが</a:t>
            </a:r>
            <a:r>
              <a:rPr lang="ja-JP" altLang="en-US" sz="1800" u="sng" dirty="0">
                <a:effectLst/>
                <a:latin typeface="MS PGothic" panose="020B0600070205080204" pitchFamily="34" charset="-128"/>
                <a:ea typeface="MS PGothic" panose="020B0600070205080204" pitchFamily="34" charset="-128"/>
              </a:rPr>
              <a:t>自力</a:t>
            </a:r>
            <a:r>
              <a:rPr lang="ja-JP" altLang="en-US" sz="1800" dirty="0">
                <a:effectLst/>
                <a:latin typeface="MS PGothic" panose="020B0600070205080204" pitchFamily="34" charset="-128"/>
                <a:ea typeface="MS PGothic" panose="020B0600070205080204" pitchFamily="34" charset="-128"/>
              </a:rPr>
              <a:t>でニーズに取り組めるよう</a:t>
            </a:r>
            <a:r>
              <a:rPr lang="ja-JP" altLang="en-US" sz="1800" u="sng" dirty="0">
                <a:effectLst/>
                <a:latin typeface="MS PGothic" panose="020B0600070205080204" pitchFamily="34" charset="-128"/>
                <a:ea typeface="MS PGothic" panose="020B0600070205080204" pitchFamily="34" charset="-128"/>
              </a:rPr>
              <a:t>支援</a:t>
            </a:r>
            <a:r>
              <a:rPr lang="ja-JP" altLang="en-US" sz="1800" dirty="0">
                <a:effectLst/>
                <a:latin typeface="MS PGothic" panose="020B0600070205080204" pitchFamily="34" charset="-128"/>
                <a:ea typeface="MS PGothic" panose="020B0600070205080204" pitchFamily="34" charset="-128"/>
              </a:rPr>
              <a:t>し、長期的な解決策をもたらすこと」としています。</a:t>
            </a:r>
            <a:endParaRPr lang="en-US" altLang="ja-JP" sz="1800" dirty="0">
              <a:effectLst/>
              <a:latin typeface="MS PGothic" panose="020B0600070205080204" pitchFamily="34" charset="-128"/>
              <a:ea typeface="MS PGothic" panose="020B0600070205080204" pitchFamily="34" charset="-128"/>
            </a:endParaRPr>
          </a:p>
          <a:p>
            <a:pPr marL="0" marR="0">
              <a:spcBef>
                <a:spcPts val="0"/>
              </a:spcBef>
              <a:spcAft>
                <a:spcPts val="0"/>
              </a:spcAft>
            </a:pPr>
            <a:endParaRPr lang="en-US" sz="1800" dirty="0">
              <a:effectLst/>
              <a:latin typeface="MS PGothic" panose="020B0600070205080204" pitchFamily="34" charset="-128"/>
              <a:ea typeface="MS PGothic" panose="020B0600070205080204" pitchFamily="34" charset="-128"/>
            </a:endParaRPr>
          </a:p>
          <a:p>
            <a:r>
              <a:rPr lang="ja-JP" altLang="en-US" sz="18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・活動が持続可能かつ測定可能であること。</a:t>
            </a:r>
            <a:endParaRPr lang="en-US" altLang="ja-JP" sz="18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r>
              <a:rPr lang="ja-JP" altLang="en-US" sz="18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補助金が全額使用された後も、地域社会においてどのような恩恵が持続されるか。</a:t>
            </a:r>
            <a:endParaRPr lang="en-US" altLang="ja-JP" sz="18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r>
              <a:rPr lang="ja-JP" altLang="en-US" sz="1800" b="0" i="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（ハード；物品や設備　に加え、ソフト；研修、職業訓練や教育の立案が重要です）</a:t>
            </a:r>
          </a:p>
          <a:p>
            <a:pPr marL="0" marR="0">
              <a:spcBef>
                <a:spcPts val="0"/>
              </a:spcBef>
              <a:spcAft>
                <a:spcPts val="0"/>
              </a:spcAft>
            </a:pPr>
            <a:endParaRPr lang="en-US" sz="1800" dirty="0">
              <a:effectLst/>
              <a:latin typeface="MS PGothic" panose="020B0600070205080204" pitchFamily="34" charset="-128"/>
              <a:ea typeface="MS PGothic" panose="020B0600070205080204" pitchFamily="34" charset="-128"/>
            </a:endParaRPr>
          </a:p>
          <a:p>
            <a:pPr marL="0" marR="0">
              <a:spcBef>
                <a:spcPts val="0"/>
              </a:spcBef>
              <a:spcAft>
                <a:spcPts val="0"/>
              </a:spcAft>
            </a:pPr>
            <a:r>
              <a:rPr lang="ja-JP" altLang="en-US" sz="1800" dirty="0">
                <a:latin typeface="MS PGothic" panose="020B0600070205080204" pitchFamily="34" charset="-128"/>
                <a:ea typeface="MS PGothic" panose="020B0600070205080204" pitchFamily="34" charset="-128"/>
              </a:rPr>
              <a:t>ロータリー会員が持続可能性について理解を深めることができるよう、持続可能性を満たすための</a:t>
            </a:r>
            <a:r>
              <a:rPr lang="en-US" altLang="ja-JP" sz="1800" dirty="0">
                <a:latin typeface="MS PGothic" panose="020B0600070205080204" pitchFamily="34" charset="-128"/>
                <a:ea typeface="MS PGothic" panose="020B0600070205080204" pitchFamily="34" charset="-128"/>
              </a:rPr>
              <a:t>6</a:t>
            </a:r>
            <a:r>
              <a:rPr lang="ja-JP" altLang="en-US" sz="1800" dirty="0">
                <a:latin typeface="MS PGothic" panose="020B0600070205080204" pitchFamily="34" charset="-128"/>
                <a:ea typeface="MS PGothic" panose="020B0600070205080204" pitchFamily="34" charset="-128"/>
              </a:rPr>
              <a:t>つのステップをご紹介します。</a:t>
            </a:r>
            <a:endParaRPr lang="en-US" sz="1800" dirty="0">
              <a:effectLst/>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20</a:t>
            </a:fld>
            <a:endParaRPr lang="en-US"/>
          </a:p>
        </p:txBody>
      </p:sp>
    </p:spTree>
    <p:extLst>
      <p:ext uri="{BB962C8B-B14F-4D97-AF65-F5344CB8AC3E}">
        <p14:creationId xmlns:p14="http://schemas.microsoft.com/office/powerpoint/2010/main" val="4274526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承</a:t>
            </a:r>
            <a:r>
              <a:rPr lang="ja-JP" altLang="en-US" sz="1200" kern="1200" dirty="0">
                <a:solidFill>
                  <a:schemeClr val="tx1"/>
                </a:solidFill>
                <a:effectLst/>
                <a:latin typeface="Arial" pitchFamily="-107" charset="0"/>
                <a:ea typeface="ＭＳ Ｐゴシック" charset="0"/>
                <a:cs typeface="ヒラギノ角ゴ Pro W3" pitchFamily="-107" charset="-128"/>
              </a:rPr>
              <a:t>→</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★プロジェクトの立案</a:t>
            </a:r>
            <a:endParaRPr lang="en-US" altLang="ja-JP"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プロジェクトで取り組む地域社会のニーズをご説明ください。 </a:t>
            </a: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aseline="0" dirty="0">
                <a:effectLst/>
                <a:latin typeface="MS PGothic" panose="020B0600070205080204" pitchFamily="34" charset="-128"/>
                <a:ea typeface="MS PGothic" panose="020B0600070205080204" pitchFamily="34" charset="-128"/>
              </a:rPr>
              <a:t>最初のステップは、地域社会で調査を行うことです。プロジェクトが行われる国の地元の提唱者（実施国側提唱者）は、地元の関係者と協力して、地域社会の強み、ニーズ、利用できるリソースを調べます。ロータリーで発行している「地域調査の方法」</a:t>
            </a:r>
            <a:r>
              <a:rPr lang="ja-JP" altLang="en-US" dirty="0">
                <a:latin typeface="MS PGothic" panose="020B0600070205080204" pitchFamily="34" charset="-128"/>
                <a:ea typeface="MS PGothic" panose="020B0600070205080204" pitchFamily="34" charset="-128"/>
              </a:rPr>
              <a:t>を参考にすることができます</a:t>
            </a:r>
            <a:r>
              <a:rPr lang="ja-JP" altLang="en-US" sz="1200" baseline="0" dirty="0">
                <a:effectLst/>
                <a:latin typeface="MS PGothic" panose="020B0600070205080204" pitchFamily="34" charset="-128"/>
                <a:ea typeface="MS PGothic" panose="020B0600070205080204" pitchFamily="34" charset="-128"/>
              </a:rPr>
              <a:t>。</a:t>
            </a: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aseline="0" dirty="0">
              <a:effectLst/>
              <a:latin typeface="MS PGothic" panose="020B0600070205080204" pitchFamily="34" charset="-128"/>
              <a:ea typeface="MS PGothic" panose="020B0600070205080204" pitchFamily="34" charset="-128"/>
            </a:endParaRPr>
          </a:p>
          <a:p>
            <a:pPr marL="0" indent="0">
              <a:buFontTx/>
              <a:buNone/>
            </a:pPr>
            <a:r>
              <a:rPr lang="ja-JP" altLang="en-US" sz="1200" dirty="0">
                <a:solidFill>
                  <a:srgbClr val="17458F"/>
                </a:solidFill>
              </a:rPr>
              <a:t>（１）ニーズ調査のポイント</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①　現地の実際の声は聞いたか？</a:t>
            </a:r>
            <a:endParaRPr lang="en-US" altLang="ja-JP" sz="1200" dirty="0">
              <a:solidFill>
                <a:srgbClr val="17458F"/>
              </a:solidFill>
            </a:endParaRPr>
          </a:p>
          <a:p>
            <a:pPr marL="0" indent="0">
              <a:lnSpc>
                <a:spcPct val="150000"/>
              </a:lnSpc>
              <a:buFontTx/>
              <a:buNone/>
            </a:pPr>
            <a:r>
              <a:rPr lang="ja-JP" altLang="en-US" sz="1200" dirty="0">
                <a:solidFill>
                  <a:srgbClr val="17458F"/>
                </a:solidFill>
              </a:rPr>
              <a:t>　　　　　　実施国代表提唱者は何をしたか？ </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②　協力団体の情報は得たか？</a:t>
            </a:r>
            <a:endParaRPr lang="en-US" altLang="ja-JP" sz="1200" dirty="0">
              <a:solidFill>
                <a:srgbClr val="17458F"/>
              </a:solidFill>
            </a:endParaRPr>
          </a:p>
          <a:p>
            <a:r>
              <a:rPr lang="ja-JP" altLang="en-US" sz="1200" dirty="0">
                <a:solidFill>
                  <a:srgbClr val="17458F"/>
                </a:solidFill>
              </a:rPr>
              <a:t>★</a:t>
            </a:r>
            <a:r>
              <a:rPr lang="ja-JP" altLang="en-US" sz="1200" b="0" kern="1200" cap="all" dirty="0">
                <a:solidFill>
                  <a:schemeClr val="tx1"/>
                </a:solidFill>
                <a:effectLst/>
                <a:latin typeface="Arial" pitchFamily="-107" charset="0"/>
                <a:ea typeface="ＭＳ Ｐゴシック" charset="0"/>
                <a:cs typeface="ヒラギノ角ゴ Pro W3" pitchFamily="-107" charset="-128"/>
              </a:rPr>
              <a:t>協力団体（任意）</a:t>
            </a:r>
          </a:p>
          <a:p>
            <a:r>
              <a:rPr lang="ja-JP" altLang="en-US" sz="1200" b="0" kern="1200" dirty="0">
                <a:solidFill>
                  <a:schemeClr val="tx1"/>
                </a:solidFill>
                <a:effectLst/>
                <a:latin typeface="Arial" pitchFamily="-107" charset="0"/>
                <a:ea typeface="ＭＳ Ｐゴシック" charset="0"/>
                <a:cs typeface="ヒラギノ角ゴ Pro W3" pitchFamily="-107" charset="-128"/>
              </a:rPr>
              <a:t>このプロジェクトの実施に直接関与する非政府組織、地元市民団体、政府機関を「協力団体」とすることができます。ロータリーと各協力団体の代表者による署名が入った </a:t>
            </a:r>
            <a:r>
              <a:rPr lang="ja-JP" altLang="en-US" sz="1200" b="0" u="none" strike="noStrike" kern="1200" dirty="0">
                <a:solidFill>
                  <a:schemeClr val="tx1"/>
                </a:solidFill>
                <a:effectLst/>
                <a:latin typeface="Arial" pitchFamily="-107" charset="0"/>
                <a:ea typeface="ＭＳ Ｐゴシック" charset="0"/>
                <a:cs typeface="ヒラギノ角ゴ Pro W3" pitchFamily="-107" charset="-128"/>
                <a:hlinkClick r:id="rId3"/>
              </a:rPr>
              <a:t>「覚書」を添付</a:t>
            </a:r>
            <a:r>
              <a:rPr lang="ja-JP" altLang="en-US" sz="1200" b="0" kern="1200" dirty="0">
                <a:solidFill>
                  <a:schemeClr val="tx1"/>
                </a:solidFill>
                <a:effectLst/>
                <a:latin typeface="Arial" pitchFamily="-107" charset="0"/>
                <a:ea typeface="ＭＳ Ｐゴシック" charset="0"/>
                <a:cs typeface="ヒラギノ角ゴ Pro W3" pitchFamily="-107" charset="-128"/>
              </a:rPr>
              <a:t> してください。プロジェクトに協力団体を追加する際には、その都度「覚書」を添付する必要があります。 </a:t>
            </a:r>
          </a:p>
          <a:p>
            <a:pPr marL="0" indent="0">
              <a:lnSpc>
                <a:spcPct val="150000"/>
              </a:lnSpc>
              <a:buFontTx/>
              <a:buNone/>
            </a:pPr>
            <a:endParaRPr lang="en-US" altLang="ja-JP" sz="1200" dirty="0">
              <a:solidFill>
                <a:srgbClr val="17458F"/>
              </a:solidFill>
            </a:endParaRPr>
          </a:p>
          <a:p>
            <a:pPr marL="0" indent="0">
              <a:lnSpc>
                <a:spcPct val="150000"/>
              </a:lnSpc>
              <a:buFontTx/>
              <a:buNone/>
            </a:pPr>
            <a:r>
              <a:rPr lang="ja-JP" altLang="en-US" sz="1200" dirty="0">
                <a:solidFill>
                  <a:srgbClr val="17458F"/>
                </a:solidFill>
              </a:rPr>
              <a:t>　　　　　　現地日系の支援機関はあるか？</a:t>
            </a:r>
            <a:endParaRPr lang="en-US" altLang="ja-JP" sz="1200" dirty="0">
              <a:solidFill>
                <a:srgbClr val="17458F"/>
              </a:solidFill>
            </a:endParaRPr>
          </a:p>
          <a:p>
            <a:pPr marL="0" indent="0">
              <a:lnSpc>
                <a:spcPct val="150000"/>
              </a:lnSpc>
              <a:buFontTx/>
              <a:buNone/>
            </a:pPr>
            <a:endParaRPr lang="en-US" altLang="ja-JP" sz="1200" dirty="0">
              <a:solidFill>
                <a:srgbClr val="17458F"/>
              </a:solidFill>
            </a:endParaRPr>
          </a:p>
          <a:p>
            <a:pPr marL="0" indent="0">
              <a:lnSpc>
                <a:spcPct val="150000"/>
              </a:lnSpc>
              <a:buFontTx/>
              <a:buNone/>
            </a:pPr>
            <a:r>
              <a:rPr lang="ja-JP" altLang="en-US" dirty="0">
                <a:effectLst/>
              </a:rPr>
              <a:t>★これらのニーズをどのように特定しましたか。</a:t>
            </a:r>
            <a:endParaRPr lang="en-US" altLang="ja-JP" sz="1200" dirty="0">
              <a:solidFill>
                <a:srgbClr val="17458F"/>
              </a:solidFill>
            </a:endParaRPr>
          </a:p>
          <a:p>
            <a:r>
              <a:rPr lang="ja-JP" altLang="en-US" dirty="0">
                <a:solidFill>
                  <a:srgbClr val="17458F"/>
                </a:solidFill>
                <a:latin typeface="MS PGothic" panose="020B0600070205080204" pitchFamily="34" charset="-128"/>
                <a:ea typeface="MS PGothic" panose="020B0600070205080204" pitchFamily="34" charset="-128"/>
              </a:rPr>
              <a:t>住民会合</a:t>
            </a:r>
            <a:endParaRPr lang="en-US" altLang="ja-JP" dirty="0">
              <a:solidFill>
                <a:srgbClr val="17458F"/>
              </a:solidFill>
              <a:latin typeface="MS PGothic" panose="020B0600070205080204" pitchFamily="34" charset="-128"/>
              <a:ea typeface="MS PGothic" panose="020B0600070205080204" pitchFamily="34" charset="-128"/>
            </a:endParaRPr>
          </a:p>
          <a:p>
            <a:r>
              <a:rPr lang="ja-JP" altLang="en-US" dirty="0">
                <a:solidFill>
                  <a:srgbClr val="17458F"/>
                </a:solidFill>
                <a:latin typeface="MS PGothic" panose="020B0600070205080204" pitchFamily="34" charset="-128"/>
                <a:ea typeface="MS PGothic" panose="020B0600070205080204" pitchFamily="34" charset="-128"/>
              </a:rPr>
              <a:t>アンケート調査</a:t>
            </a:r>
            <a:endParaRPr lang="en-US" altLang="ja-JP" dirty="0">
              <a:solidFill>
                <a:srgbClr val="17458F"/>
              </a:solidFill>
              <a:latin typeface="MS PGothic" panose="020B0600070205080204" pitchFamily="34" charset="-128"/>
              <a:ea typeface="MS PGothic" panose="020B0600070205080204" pitchFamily="34" charset="-128"/>
            </a:endParaRPr>
          </a:p>
          <a:p>
            <a:r>
              <a:rPr lang="ja-JP" altLang="en-US" dirty="0">
                <a:solidFill>
                  <a:srgbClr val="17458F"/>
                </a:solidFill>
                <a:latin typeface="MS PGothic" panose="020B0600070205080204" pitchFamily="34" charset="-128"/>
                <a:ea typeface="MS PGothic" panose="020B0600070205080204" pitchFamily="34" charset="-128"/>
              </a:rPr>
              <a:t>インタビュー調査</a:t>
            </a:r>
            <a:endParaRPr lang="en-US" altLang="ja-JP" dirty="0">
              <a:solidFill>
                <a:srgbClr val="17458F"/>
              </a:solidFill>
              <a:latin typeface="MS PGothic" panose="020B0600070205080204" pitchFamily="34" charset="-128"/>
              <a:ea typeface="MS PGothic" panose="020B0600070205080204" pitchFamily="34" charset="-128"/>
            </a:endParaRPr>
          </a:p>
          <a:p>
            <a:r>
              <a:rPr lang="ja-JP" altLang="en-US" dirty="0">
                <a:solidFill>
                  <a:srgbClr val="17458F"/>
                </a:solidFill>
                <a:latin typeface="MS PGothic" panose="020B0600070205080204" pitchFamily="34" charset="-128"/>
                <a:ea typeface="MS PGothic" panose="020B0600070205080204" pitchFamily="34" charset="-128"/>
              </a:rPr>
              <a:t>座談会</a:t>
            </a:r>
            <a:endParaRPr lang="en-US" altLang="ja-JP" dirty="0">
              <a:solidFill>
                <a:srgbClr val="17458F"/>
              </a:solidFill>
              <a:latin typeface="MS PGothic" panose="020B0600070205080204" pitchFamily="34" charset="-128"/>
              <a:ea typeface="MS PGothic" panose="020B0600070205080204" pitchFamily="34" charset="-128"/>
            </a:endParaRPr>
          </a:p>
          <a:p>
            <a:r>
              <a:rPr lang="ja-JP" altLang="en-US" dirty="0">
                <a:solidFill>
                  <a:srgbClr val="17458F"/>
                </a:solidFill>
                <a:latin typeface="MS PGothic" panose="020B0600070205080204" pitchFamily="34" charset="-128"/>
                <a:ea typeface="MS PGothic" panose="020B0600070205080204" pitchFamily="34" charset="-128"/>
              </a:rPr>
              <a:t>地域リソース調査</a:t>
            </a:r>
            <a:endParaRPr lang="en-US" altLang="ja-JP" dirty="0">
              <a:solidFill>
                <a:srgbClr val="17458F"/>
              </a:solidFill>
              <a:latin typeface="MS PGothic" panose="020B0600070205080204" pitchFamily="34" charset="-128"/>
              <a:ea typeface="MS PGothic" panose="020B0600070205080204" pitchFamily="34" charset="-128"/>
            </a:endParaRPr>
          </a:p>
          <a:p>
            <a:r>
              <a:rPr lang="ja-JP" altLang="en-US" dirty="0">
                <a:solidFill>
                  <a:srgbClr val="17458F"/>
                </a:solidFill>
                <a:latin typeface="MS PGothic" panose="020B0600070205080204" pitchFamily="34" charset="-128"/>
                <a:ea typeface="MS PGothic" panose="020B0600070205080204" pitchFamily="34" charset="-128"/>
              </a:rPr>
              <a:t>マッピング調査</a:t>
            </a:r>
            <a:endParaRPr lang="en-US" altLang="ja-JP" dirty="0">
              <a:solidFill>
                <a:srgbClr val="17458F"/>
              </a:solidFill>
              <a:latin typeface="MS PGothic" panose="020B0600070205080204" pitchFamily="34" charset="-128"/>
              <a:ea typeface="MS PGothic" panose="020B0600070205080204" pitchFamily="34" charset="-128"/>
            </a:endParaRPr>
          </a:p>
          <a:p>
            <a:pPr marL="0" indent="0">
              <a:lnSpc>
                <a:spcPct val="150000"/>
              </a:lnSpc>
              <a:buFontTx/>
              <a:buNone/>
            </a:pPr>
            <a:endParaRPr lang="en-US" altLang="ja-JP" sz="1200" dirty="0">
              <a:solidFill>
                <a:srgbClr val="17458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21</a:t>
            </a:fld>
            <a:endParaRPr lang="en-US"/>
          </a:p>
        </p:txBody>
      </p:sp>
    </p:spTree>
    <p:extLst>
      <p:ext uri="{BB962C8B-B14F-4D97-AF65-F5344CB8AC3E}">
        <p14:creationId xmlns:p14="http://schemas.microsoft.com/office/powerpoint/2010/main" val="4010294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22</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23</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24</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25</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★ニーズへの解決策を見つけるにあたり、受益地域社会の人はどのように参加しましたか。</a:t>
            </a: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aseline="0" dirty="0">
                <a:effectLst/>
                <a:latin typeface="MS PGothic" panose="020B0600070205080204" pitchFamily="34" charset="-128"/>
                <a:ea typeface="MS PGothic" panose="020B0600070205080204" pitchFamily="34" charset="-128"/>
              </a:rPr>
              <a:t>第</a:t>
            </a:r>
            <a:r>
              <a:rPr lang="en-US" altLang="ja-JP" sz="1200" baseline="0" dirty="0">
                <a:effectLst/>
                <a:latin typeface="MS PGothic" panose="020B0600070205080204" pitchFamily="34" charset="-128"/>
                <a:ea typeface="MS PGothic" panose="020B0600070205080204" pitchFamily="34" charset="-128"/>
              </a:rPr>
              <a:t>2</a:t>
            </a:r>
            <a:r>
              <a:rPr lang="ja-JP" altLang="en-US" sz="1200" baseline="0" dirty="0">
                <a:effectLst/>
                <a:latin typeface="MS PGothic" panose="020B0600070205080204" pitchFamily="34" charset="-128"/>
                <a:ea typeface="MS PGothic" panose="020B0600070205080204" pitchFamily="34" charset="-128"/>
              </a:rPr>
              <a:t>のステップは、恩恵を受ける人たちにもプロジェクトに関与してもらうことです。地元の人たちが自分たちの力で地域を改善していると自覚すれば、プロジェクトの効果がはるかに高くなります。ニーズを調べ、プロジェクトの計画を立てる際に、地元の人たちと協力しましょう。そのためにも、プロジェクトの長期的な継続のカギとなる地元関係者を探すことが重要</a:t>
            </a:r>
            <a:r>
              <a:rPr lang="ja-JP" altLang="en-US" dirty="0">
                <a:latin typeface="MS PGothic" panose="020B0600070205080204" pitchFamily="34" charset="-128"/>
                <a:ea typeface="MS PGothic" panose="020B0600070205080204" pitchFamily="34" charset="-128"/>
              </a:rPr>
              <a:t>で</a:t>
            </a:r>
            <a:r>
              <a:rPr lang="ja-JP" altLang="en-US" sz="1200" baseline="0" dirty="0">
                <a:effectLst/>
                <a:latin typeface="MS PGothic" panose="020B0600070205080204" pitchFamily="34" charset="-128"/>
                <a:ea typeface="MS PGothic" panose="020B0600070205080204" pitchFamily="34" charset="-128"/>
              </a:rPr>
              <a:t>す。</a:t>
            </a: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MS PGothic" panose="020B0600070205080204" pitchFamily="34" charset="-128"/>
              <a:ea typeface="MS PGothic" panose="020B0600070205080204" pitchFamily="34" charset="-128"/>
            </a:endParaRPr>
          </a:p>
          <a:p>
            <a:pPr marL="0" indent="0">
              <a:buFontTx/>
              <a:buNone/>
              <a:defRPr/>
            </a:pPr>
            <a:r>
              <a:rPr lang="ja-JP" altLang="en-US" sz="1200" dirty="0">
                <a:solidFill>
                  <a:srgbClr val="17458F"/>
                </a:solidFill>
              </a:rPr>
              <a:t>（１）受益者</a:t>
            </a:r>
            <a:endParaRPr lang="en-US" altLang="ja-JP" sz="1200" dirty="0">
              <a:solidFill>
                <a:srgbClr val="17458F"/>
              </a:solidFill>
            </a:endParaRPr>
          </a:p>
          <a:p>
            <a:pPr marL="0" indent="0">
              <a:buFontTx/>
              <a:buNone/>
              <a:defRPr/>
            </a:pPr>
            <a:r>
              <a:rPr lang="ja-JP" altLang="en-US" sz="1200" dirty="0">
                <a:solidFill>
                  <a:srgbClr val="17458F"/>
                </a:solidFill>
              </a:rPr>
              <a:t>　　　・　直接的か？</a:t>
            </a:r>
            <a:endParaRPr lang="en-US" altLang="ja-JP" sz="1200" dirty="0">
              <a:solidFill>
                <a:srgbClr val="17458F"/>
              </a:solidFill>
            </a:endParaRPr>
          </a:p>
          <a:p>
            <a:pPr marL="0" indent="0">
              <a:buFontTx/>
              <a:buNone/>
              <a:defRPr/>
            </a:pPr>
            <a:r>
              <a:rPr lang="ja-JP" altLang="en-US" sz="1200" dirty="0">
                <a:solidFill>
                  <a:srgbClr val="17458F"/>
                </a:solidFill>
              </a:rPr>
              <a:t>　　　例　医師　看護師　研究機関（大学等）</a:t>
            </a:r>
            <a:endParaRPr lang="en-US" altLang="ja-JP" sz="1200" dirty="0">
              <a:solidFill>
                <a:srgbClr val="17458F"/>
              </a:solidFill>
            </a:endParaRPr>
          </a:p>
          <a:p>
            <a:pPr marL="0" indent="0">
              <a:lnSpc>
                <a:spcPct val="150000"/>
              </a:lnSpc>
              <a:buFontTx/>
              <a:buNone/>
              <a:defRPr/>
            </a:pPr>
            <a:r>
              <a:rPr lang="ja-JP" altLang="en-US" sz="1200" dirty="0">
                <a:solidFill>
                  <a:srgbClr val="17458F"/>
                </a:solidFill>
              </a:rPr>
              <a:t>　　　　　　　　　　</a:t>
            </a:r>
            <a:endParaRPr lang="en-US" altLang="ja-JP" sz="1200" dirty="0">
              <a:solidFill>
                <a:srgbClr val="17458F"/>
              </a:solidFill>
            </a:endParaRPr>
          </a:p>
          <a:p>
            <a:pPr marL="0" indent="0">
              <a:buFontTx/>
              <a:buNone/>
              <a:defRPr/>
            </a:pPr>
            <a:r>
              <a:rPr lang="ja-JP" altLang="en-US" sz="1200" dirty="0">
                <a:solidFill>
                  <a:srgbClr val="17458F"/>
                </a:solidFill>
              </a:rPr>
              <a:t>（２）受益社会の関与</a:t>
            </a:r>
            <a:endParaRPr lang="en-US" altLang="ja-JP" sz="1200" dirty="0">
              <a:solidFill>
                <a:srgbClr val="17458F"/>
              </a:solidFill>
            </a:endParaRPr>
          </a:p>
          <a:p>
            <a:pPr marL="0" indent="0">
              <a:lnSpc>
                <a:spcPct val="150000"/>
              </a:lnSpc>
              <a:buFontTx/>
              <a:buNone/>
              <a:defRPr/>
            </a:pPr>
            <a:r>
              <a:rPr lang="ja-JP" altLang="en-US" sz="1200" dirty="0">
                <a:solidFill>
                  <a:srgbClr val="17458F"/>
                </a:solidFill>
              </a:rPr>
              <a:t>　　　①　現地に精通するキーパーソンはだれか？</a:t>
            </a:r>
            <a:endParaRPr lang="en-US" altLang="ja-JP" sz="1200" dirty="0">
              <a:solidFill>
                <a:srgbClr val="17458F"/>
              </a:solidFill>
            </a:endParaRPr>
          </a:p>
          <a:p>
            <a:pPr marL="0" indent="0">
              <a:lnSpc>
                <a:spcPct val="150000"/>
              </a:lnSpc>
              <a:buFontTx/>
              <a:buNone/>
              <a:defRPr/>
            </a:pPr>
            <a:r>
              <a:rPr lang="ja-JP" altLang="en-US" sz="1200" dirty="0">
                <a:solidFill>
                  <a:srgbClr val="17458F"/>
                </a:solidFill>
              </a:rPr>
              <a:t>　　　②　支援を実施する施設はどこか？</a:t>
            </a:r>
            <a:endParaRPr lang="en-US" altLang="ja-JP" sz="1200" dirty="0">
              <a:solidFill>
                <a:srgbClr val="17458F"/>
              </a:solidFill>
              <a:highlight>
                <a:srgbClr val="FFFF00"/>
              </a:highlight>
            </a:endParaRPr>
          </a:p>
          <a:p>
            <a:pPr marL="0" indent="0">
              <a:lnSpc>
                <a:spcPct val="150000"/>
              </a:lnSpc>
              <a:buFontTx/>
              <a:buNone/>
              <a:defRPr/>
            </a:pPr>
            <a:r>
              <a:rPr lang="ja-JP" altLang="en-US" sz="1200" dirty="0">
                <a:solidFill>
                  <a:srgbClr val="17458F"/>
                </a:solidFill>
              </a:rPr>
              <a:t>　　　③　支援に必要な材料の供給者はだれか？</a:t>
            </a:r>
            <a:endParaRPr lang="en-US" altLang="ja-JP" sz="1200" dirty="0">
              <a:solidFill>
                <a:srgbClr val="17458F"/>
              </a:solidFill>
            </a:endParaRPr>
          </a:p>
          <a:p>
            <a:pPr marL="0" indent="0">
              <a:lnSpc>
                <a:spcPct val="150000"/>
              </a:lnSpc>
              <a:buFontTx/>
              <a:buNone/>
              <a:defRPr/>
            </a:pPr>
            <a:endParaRPr lang="en-US" altLang="ja-JP" sz="1200" dirty="0">
              <a:solidFill>
                <a:srgbClr val="17458F"/>
              </a:solidFill>
            </a:endParaRPr>
          </a:p>
          <a:p>
            <a:pPr marL="0" indent="0">
              <a:lnSpc>
                <a:spcPct val="150000"/>
              </a:lnSpc>
              <a:buFontTx/>
              <a:buNone/>
              <a:defRPr/>
            </a:pPr>
            <a:r>
              <a:rPr lang="ja-JP" altLang="en-US" dirty="0">
                <a:effectLst/>
              </a:rPr>
              <a:t>★プロジェクトの立案において、受益地域社会の人びとはどのように関与しましたか。 </a:t>
            </a:r>
            <a:endParaRPr lang="en-US" altLang="ja-JP" sz="1200" dirty="0">
              <a:solidFill>
                <a:srgbClr val="17458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S PGothic" panose="020B0600070205080204" pitchFamily="34" charset="-128"/>
              <a:ea typeface="MS PGothic" panose="020B0600070205080204" pitchFamily="34" charset="-128"/>
            </a:endParaRPr>
          </a:p>
          <a:p>
            <a:endParaRPr lang="en-US"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26</a:t>
            </a:fld>
            <a:endParaRPr lang="en-US"/>
          </a:p>
        </p:txBody>
      </p:sp>
    </p:spTree>
    <p:extLst>
      <p:ext uri="{BB962C8B-B14F-4D97-AF65-F5344CB8AC3E}">
        <p14:creationId xmlns:p14="http://schemas.microsoft.com/office/powerpoint/2010/main" val="2611675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27</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ffectLst/>
              </a:rPr>
              <a:t>★プロジェクトの実施</a:t>
            </a:r>
            <a:br>
              <a:rPr lang="ja-JP" altLang="en-US" dirty="0">
                <a:effectLst/>
              </a:rPr>
            </a:br>
            <a:r>
              <a:rPr lang="ja-JP" altLang="en-US" dirty="0">
                <a:effectLst/>
              </a:rPr>
              <a:t>プロジェクト実施における各段階の概要を記入してください。 </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★成果を継続させるための活動が含まれないプロジェクトは要件に該当しません。</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第</a:t>
            </a:r>
            <a:r>
              <a:rPr lang="en-US" altLang="ja-JP" sz="1200" dirty="0">
                <a:effectLst/>
                <a:latin typeface="MS PGothic" panose="020B0600070205080204" pitchFamily="34" charset="-128"/>
                <a:ea typeface="MS PGothic" panose="020B0600070205080204" pitchFamily="34" charset="-128"/>
              </a:rPr>
              <a:t>3</a:t>
            </a:r>
            <a:r>
              <a:rPr lang="ja-JP" altLang="en-US" sz="1200" dirty="0">
                <a:effectLst/>
                <a:latin typeface="MS PGothic" panose="020B0600070205080204" pitchFamily="34" charset="-128"/>
                <a:ea typeface="MS PGothic" panose="020B0600070205080204" pitchFamily="34" charset="-128"/>
              </a:rPr>
              <a:t>のステップは、プロジェクト成果を左右する人たちに、研修を提供することです。受益者がプロジェクトの目的を支えるために必要</a:t>
            </a:r>
            <a:r>
              <a:rPr lang="ja-JP" altLang="en-US" dirty="0">
                <a:latin typeface="MS PGothic" panose="020B0600070205080204" pitchFamily="34" charset="-128"/>
                <a:ea typeface="MS PGothic" panose="020B0600070205080204" pitchFamily="34" charset="-128"/>
              </a:rPr>
              <a:t>な</a:t>
            </a:r>
            <a:r>
              <a:rPr lang="ja-JP" altLang="en-US" sz="1200" dirty="0">
                <a:effectLst/>
                <a:latin typeface="MS PGothic" panose="020B0600070205080204" pitchFamily="34" charset="-128"/>
                <a:ea typeface="MS PGothic" panose="020B0600070205080204" pitchFamily="34" charset="-128"/>
              </a:rPr>
              <a:t>スキルや知識を学ぶことが重要です。計画段階で、どのように受益者に知識を伝授するか</a:t>
            </a:r>
            <a:r>
              <a:rPr lang="ja-JP" altLang="en-US" dirty="0">
                <a:latin typeface="MS PGothic" panose="020B0600070205080204" pitchFamily="34" charset="-128"/>
                <a:ea typeface="MS PGothic" panose="020B0600070205080204" pitchFamily="34" charset="-128"/>
              </a:rPr>
              <a:t>を明確に決めておき</a:t>
            </a:r>
            <a:r>
              <a:rPr lang="ja-JP" altLang="en-US" sz="1200" dirty="0">
                <a:effectLst/>
                <a:latin typeface="MS PGothic" panose="020B0600070205080204" pitchFamily="34" charset="-128"/>
                <a:ea typeface="MS PGothic" panose="020B0600070205080204" pitchFamily="34" charset="-128"/>
              </a:rPr>
              <a:t>ましょう。研修を提供する際は、地元の団体と協力すると効果的です。</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★このプロジェクトに含まれる研修、地域社会の人たちとの協力、または教育的要素についてご説明ください。 </a:t>
            </a:r>
            <a:endParaRPr lang="en-US" sz="1200" dirty="0">
              <a:effectLst/>
              <a:latin typeface="MS PGothic" panose="020B0600070205080204" pitchFamily="34" charset="-128"/>
              <a:ea typeface="MS PGothic" panose="020B0600070205080204" pitchFamily="34" charset="-128"/>
            </a:endParaRPr>
          </a:p>
          <a:p>
            <a:pPr marL="0" indent="0">
              <a:buFontTx/>
              <a:buNone/>
            </a:pPr>
            <a:r>
              <a:rPr lang="ja-JP" altLang="en-US" dirty="0">
                <a:solidFill>
                  <a:srgbClr val="17458F"/>
                </a:solidFill>
              </a:rPr>
              <a:t>（１）研修、教育のカリキュラム</a:t>
            </a:r>
            <a:endParaRPr lang="en-US" altLang="ja-JP" dirty="0">
              <a:solidFill>
                <a:srgbClr val="17458F"/>
              </a:solidFill>
            </a:endParaRPr>
          </a:p>
          <a:p>
            <a:pPr marL="0" indent="0">
              <a:buFontTx/>
              <a:buNone/>
            </a:pPr>
            <a:r>
              <a:rPr lang="ja-JP" altLang="en-US" sz="1600" dirty="0">
                <a:solidFill>
                  <a:srgbClr val="17458F"/>
                </a:solidFill>
              </a:rPr>
              <a:t>　　</a:t>
            </a:r>
            <a:endParaRPr lang="en-US" altLang="ja-JP" sz="1600" dirty="0">
              <a:solidFill>
                <a:srgbClr val="17458F"/>
              </a:solidFill>
            </a:endParaRPr>
          </a:p>
          <a:p>
            <a:pPr marL="0" indent="0">
              <a:buFontTx/>
              <a:buNone/>
            </a:pPr>
            <a:r>
              <a:rPr lang="ja-JP" altLang="en-US" sz="1400" dirty="0">
                <a:solidFill>
                  <a:srgbClr val="17458F"/>
                </a:solidFill>
              </a:rPr>
              <a:t>　　①　カリキュラムを作成したか？</a:t>
            </a:r>
            <a:endParaRPr lang="en-US" altLang="ja-JP" sz="1400" dirty="0">
              <a:solidFill>
                <a:srgbClr val="17458F"/>
              </a:solidFill>
            </a:endParaRPr>
          </a:p>
          <a:p>
            <a:pPr marL="0" indent="0">
              <a:buFontTx/>
              <a:buNone/>
            </a:pPr>
            <a:r>
              <a:rPr lang="ja-JP" altLang="en-US" sz="1200" dirty="0">
                <a:solidFill>
                  <a:srgbClr val="17458F"/>
                </a:solidFill>
              </a:rPr>
              <a:t>　　　　　　技術的内容について、学校・病院等、支援機関の意見を採用したか？</a:t>
            </a:r>
            <a:endParaRPr lang="en-US" altLang="ja-JP" sz="1200" dirty="0">
              <a:solidFill>
                <a:srgbClr val="17458F"/>
              </a:solidFill>
            </a:endParaRPr>
          </a:p>
          <a:p>
            <a:pPr marL="0" indent="0">
              <a:buFontTx/>
              <a:buNone/>
            </a:pPr>
            <a:r>
              <a:rPr lang="ja-JP" altLang="en-US" sz="1200" dirty="0">
                <a:solidFill>
                  <a:srgbClr val="17458F"/>
                </a:solidFill>
              </a:rPr>
              <a:t>　　　　　　文化の違いには留意したか？</a:t>
            </a:r>
            <a:endParaRPr lang="en-US" altLang="ja-JP" sz="1200" dirty="0">
              <a:solidFill>
                <a:srgbClr val="17458F"/>
              </a:solidFill>
            </a:endParaRPr>
          </a:p>
          <a:p>
            <a:pPr marL="0" indent="0">
              <a:buFontTx/>
              <a:buNone/>
            </a:pPr>
            <a:r>
              <a:rPr lang="ja-JP" altLang="en-US" sz="1200" dirty="0">
                <a:solidFill>
                  <a:srgbClr val="17458F"/>
                </a:solidFill>
              </a:rPr>
              <a:t>　　</a:t>
            </a:r>
            <a:endParaRPr lang="en-US" altLang="ja-JP" sz="1200" dirty="0">
              <a:solidFill>
                <a:srgbClr val="17458F"/>
              </a:solidFill>
            </a:endParaRPr>
          </a:p>
          <a:p>
            <a:pPr marL="0" indent="0">
              <a:buFontTx/>
              <a:buNone/>
            </a:pPr>
            <a:r>
              <a:rPr lang="ja-JP" altLang="en-US" sz="1600" dirty="0">
                <a:solidFill>
                  <a:srgbClr val="17458F"/>
                </a:solidFill>
              </a:rPr>
              <a:t>　　</a:t>
            </a:r>
            <a:r>
              <a:rPr lang="ja-JP" altLang="en-US" sz="1400" dirty="0">
                <a:solidFill>
                  <a:srgbClr val="17458F"/>
                </a:solidFill>
              </a:rPr>
              <a:t>②　具体的内容になったか？</a:t>
            </a:r>
            <a:endParaRPr lang="en-US" altLang="ja-JP" sz="1400" dirty="0">
              <a:solidFill>
                <a:srgbClr val="17458F"/>
              </a:solidFill>
            </a:endParaRPr>
          </a:p>
          <a:p>
            <a:pPr marL="0" indent="0">
              <a:buFontTx/>
              <a:buNone/>
            </a:pPr>
            <a:r>
              <a:rPr lang="ja-JP" altLang="en-US" sz="1200" dirty="0">
                <a:solidFill>
                  <a:srgbClr val="17458F"/>
                </a:solidFill>
              </a:rPr>
              <a:t>　　　　　例 </a:t>
            </a:r>
            <a:r>
              <a:rPr lang="ja-JP" altLang="en-US" sz="1400" dirty="0">
                <a:solidFill>
                  <a:srgbClr val="17458F"/>
                </a:solidFill>
              </a:rPr>
              <a:t>・冷蔵庫、手術器具、手術着、レントゲン装置等の設備</a:t>
            </a:r>
            <a:endParaRPr lang="en-US" altLang="ja-JP" sz="1400" dirty="0">
              <a:solidFill>
                <a:srgbClr val="17458F"/>
              </a:solidFill>
            </a:endParaRPr>
          </a:p>
          <a:p>
            <a:pPr marL="0" indent="0">
              <a:buFontTx/>
              <a:buNone/>
            </a:pPr>
            <a:r>
              <a:rPr lang="ja-JP" altLang="en-US" sz="1400" dirty="0">
                <a:solidFill>
                  <a:srgbClr val="17458F"/>
                </a:solidFill>
              </a:rPr>
              <a:t>　　　　　　・講師（医師）はだれか？</a:t>
            </a:r>
            <a:endParaRPr lang="en-US" altLang="ja-JP" sz="1400" dirty="0">
              <a:solidFill>
                <a:srgbClr val="17458F"/>
              </a:solidFill>
            </a:endParaRPr>
          </a:p>
          <a:p>
            <a:pPr marL="0" indent="0">
              <a:buFontTx/>
              <a:buNone/>
            </a:pPr>
            <a:r>
              <a:rPr lang="ja-JP" altLang="en-US" sz="1400" dirty="0">
                <a:solidFill>
                  <a:srgbClr val="17458F"/>
                </a:solidFill>
              </a:rPr>
              <a:t>　　　　　　・若手医師、医学生への具体的指導を計画したか？</a:t>
            </a:r>
            <a:endParaRPr lang="en-US" altLang="ja-JP" sz="1400" dirty="0">
              <a:solidFill>
                <a:srgbClr val="17458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★ロータリーボイス参照例</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啓発セミナー</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教育実施</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セミナー開催</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併せて職業研修を実施して自立を促す</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★地元の人たちによるプロジェクトへの参加を奨励するため、インセンティブを利用しますか。利用する場合、それはどのようなインセンティブですか（例：謝礼金、表彰、修了証授与、広報など）。 </a:t>
            </a:r>
            <a:endParaRPr lang="en-US" sz="1200" dirty="0">
              <a:effectLst/>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28</a:t>
            </a:fld>
            <a:endParaRPr lang="en-US"/>
          </a:p>
        </p:txBody>
      </p:sp>
    </p:spTree>
    <p:extLst>
      <p:ext uri="{BB962C8B-B14F-4D97-AF65-F5344CB8AC3E}">
        <p14:creationId xmlns:p14="http://schemas.microsoft.com/office/powerpoint/2010/main" val="2276123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aseline="0" dirty="0">
                <a:effectLst/>
                <a:latin typeface="MS PGothic" panose="020B0600070205080204" pitchFamily="34" charset="-128"/>
                <a:ea typeface="MS PGothic" panose="020B0600070205080204" pitchFamily="34" charset="-128"/>
              </a:rPr>
              <a:t>★</a:t>
            </a:r>
            <a:r>
              <a:rPr lang="ja-JP" altLang="en-US" dirty="0">
                <a:effectLst/>
              </a:rPr>
              <a:t>このプロジェクトで購入した設備・資材の操作とメンテナンスの計画を記入してください。この計画には、操作とメンテナンスを行うのは誰か、その人たちがどのような研修を受けるかを含める必要があります。 </a:t>
            </a:r>
            <a:endParaRPr lang="en-US" altLang="ja-JP"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aseline="0" dirty="0">
                <a:effectLst/>
                <a:latin typeface="MS PGothic" panose="020B0600070205080204" pitchFamily="34" charset="-128"/>
                <a:ea typeface="MS PGothic" panose="020B0600070205080204" pitchFamily="34" charset="-128"/>
              </a:rPr>
              <a:t>★</a:t>
            </a:r>
            <a:r>
              <a:rPr lang="ja-JP" altLang="en-US" dirty="0">
                <a:effectLst/>
              </a:rPr>
              <a:t>設備を補助金で購入する場合、設備は文化的に適切であり、地元地域のテクノロジーの水準に沿ったものですか。 </a:t>
            </a: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ご説明ください。 </a:t>
            </a:r>
            <a:endParaRPr lang="en-US" altLang="ja-JP"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aseline="0" dirty="0">
                <a:effectLst/>
                <a:latin typeface="MS PGothic" panose="020B0600070205080204" pitchFamily="34" charset="-128"/>
                <a:ea typeface="MS PGothic" panose="020B0600070205080204" pitchFamily="34" charset="-128"/>
              </a:rPr>
              <a:t>★</a:t>
            </a:r>
            <a:r>
              <a:rPr lang="ja-JP" altLang="en-US" dirty="0">
                <a:effectLst/>
              </a:rPr>
              <a:t>プロジェクトの完了後、補助金資金で購入した物品は誰が所有しますか。ロータリー地区、クラブ、会員が所有者となることはできません。 </a:t>
            </a: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aseline="0" dirty="0">
                <a:effectLst/>
                <a:latin typeface="MS PGothic" panose="020B0600070205080204" pitchFamily="34" charset="-128"/>
                <a:ea typeface="MS PGothic" panose="020B0600070205080204" pitchFamily="34" charset="-128"/>
              </a:rPr>
              <a:t>第</a:t>
            </a:r>
            <a:r>
              <a:rPr lang="en-US" altLang="ja-JP" sz="1200" baseline="0" dirty="0">
                <a:effectLst/>
                <a:latin typeface="MS PGothic" panose="020B0600070205080204" pitchFamily="34" charset="-128"/>
                <a:ea typeface="MS PGothic" panose="020B0600070205080204" pitchFamily="34" charset="-128"/>
              </a:rPr>
              <a:t>4</a:t>
            </a:r>
            <a:r>
              <a:rPr lang="ja-JP" altLang="en-US" sz="1200" baseline="0" dirty="0">
                <a:effectLst/>
                <a:latin typeface="MS PGothic" panose="020B0600070205080204" pitchFamily="34" charset="-128"/>
                <a:ea typeface="MS PGothic" panose="020B0600070205080204" pitchFamily="34" charset="-128"/>
              </a:rPr>
              <a:t>のステップは、プロジェクトに必要</a:t>
            </a:r>
            <a:r>
              <a:rPr lang="ja-JP" altLang="en-US" dirty="0">
                <a:latin typeface="MS PGothic" panose="020B0600070205080204" pitchFamily="34" charset="-128"/>
                <a:ea typeface="MS PGothic" panose="020B0600070205080204" pitchFamily="34" charset="-128"/>
              </a:rPr>
              <a:t>な</a:t>
            </a:r>
            <a:r>
              <a:rPr lang="ja-JP" altLang="en-US" sz="1200" baseline="0" dirty="0">
                <a:effectLst/>
                <a:latin typeface="MS PGothic" panose="020B0600070205080204" pitchFamily="34" charset="-128"/>
                <a:ea typeface="MS PGothic" panose="020B0600070205080204" pitchFamily="34" charset="-128"/>
              </a:rPr>
              <a:t>備品、機材、専門技術などを、できるだけ現地の業者から調達・購入することです。物資が追加で必要となったときに地元で調達できることを、事前に確認して</a:t>
            </a:r>
            <a:r>
              <a:rPr lang="ja-JP" altLang="en-US" dirty="0">
                <a:latin typeface="MS PGothic" panose="020B0600070205080204" pitchFamily="34" charset="-128"/>
                <a:ea typeface="MS PGothic" panose="020B0600070205080204" pitchFamily="34" charset="-128"/>
              </a:rPr>
              <a:t>おきましょう</a:t>
            </a:r>
            <a:r>
              <a:rPr lang="ja-JP" altLang="en-US" sz="1200" baseline="0" dirty="0">
                <a:effectLst/>
                <a:latin typeface="MS PGothic" panose="020B0600070205080204" pitchFamily="34" charset="-128"/>
                <a:ea typeface="MS PGothic" panose="020B0600070205080204" pitchFamily="34" charset="-128"/>
              </a:rPr>
              <a:t>。また、物資や機材の扱い方について地元の人たちに研修しておけば、プロジェクト終了後も自ら管理・修理できるようになります。業者と適切に連絡をとっておけば、その後も物資提供に協力してもらえるでしょう。</a:t>
            </a:r>
            <a:endParaRPr lang="en-US" altLang="ja-JP" sz="1200" baseline="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MS PGothic" panose="020B0600070205080204" pitchFamily="34" charset="-128"/>
              <a:ea typeface="MS PGothic" panose="020B0600070205080204" pitchFamily="34" charset="-128"/>
            </a:endParaRPr>
          </a:p>
          <a:p>
            <a:pPr marL="0" indent="0">
              <a:lnSpc>
                <a:spcPct val="150000"/>
              </a:lnSpc>
              <a:buFontTx/>
              <a:buNone/>
            </a:pPr>
            <a:r>
              <a:rPr lang="ja-JP" altLang="en-US" sz="1200" dirty="0">
                <a:solidFill>
                  <a:srgbClr val="17458F"/>
                </a:solidFill>
              </a:rPr>
              <a:t>（１）ねらいと現状</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①　地域経済の活性化　　　　　</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②　問題点（生産力、経済的基盤）</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③　現地医療インフラに合致した物資</a:t>
            </a:r>
            <a:endParaRPr lang="en-US" altLang="ja-JP" sz="1200" dirty="0">
              <a:solidFill>
                <a:srgbClr val="17458F"/>
              </a:solidFill>
            </a:endParaRPr>
          </a:p>
          <a:p>
            <a:pPr marL="0" indent="0">
              <a:buFontTx/>
              <a:buNone/>
            </a:pPr>
            <a:r>
              <a:rPr lang="ja-JP" altLang="en-US" sz="1200" dirty="0">
                <a:solidFill>
                  <a:srgbClr val="17458F"/>
                </a:solidFill>
              </a:rPr>
              <a:t>　　　  　</a:t>
            </a:r>
            <a:endParaRPr lang="en-US" altLang="ja-JP" sz="1200" dirty="0">
              <a:solidFill>
                <a:srgbClr val="17458F"/>
              </a:solidFill>
            </a:endParaRPr>
          </a:p>
          <a:p>
            <a:pPr marL="0" indent="0">
              <a:lnSpc>
                <a:spcPct val="150000"/>
              </a:lnSpc>
              <a:buFontTx/>
              <a:buNone/>
            </a:pPr>
            <a:r>
              <a:rPr lang="ja-JP" altLang="en-US" sz="1200" dirty="0">
                <a:solidFill>
                  <a:srgbClr val="17458F"/>
                </a:solidFill>
              </a:rPr>
              <a:t>（２）調達可能／不可能</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①　必要物資は予め限定できる</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②　調達可能かどうか、現地協力者と協議</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③　本プロジェクトでの実際</a:t>
            </a:r>
            <a:endParaRPr lang="en-US" altLang="ja-JP" sz="1200" dirty="0">
              <a:solidFill>
                <a:srgbClr val="17458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29</a:t>
            </a:fld>
            <a:endParaRPr lang="en-US"/>
          </a:p>
        </p:txBody>
      </p:sp>
    </p:spTree>
    <p:extLst>
      <p:ext uri="{BB962C8B-B14F-4D97-AF65-F5344CB8AC3E}">
        <p14:creationId xmlns:p14="http://schemas.microsoft.com/office/powerpoint/2010/main" val="163699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ja-JP" sz="1200" kern="1200" dirty="0">
                <a:solidFill>
                  <a:schemeClr val="tx1"/>
                </a:solidFill>
                <a:effectLst/>
                <a:latin typeface="Arial" pitchFamily="-107" charset="0"/>
                <a:ea typeface="ＭＳ Ｐゴシック" charset="0"/>
                <a:cs typeface="ヒラギノ角ゴ Pro W3" pitchFamily="-107" charset="-128"/>
              </a:rPr>
              <a:t>起</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「人道的奉仕の重点化と増加」はロータリーが将来も強くて活気ある組織であり続けるための戦略的優先項目のひとつ</a:t>
            </a:r>
          </a:p>
          <a:p>
            <a:r>
              <a:rPr lang="ja-JP" altLang="ja-JP" sz="1200" kern="1200" dirty="0">
                <a:solidFill>
                  <a:schemeClr val="tx1"/>
                </a:solidFill>
                <a:effectLst/>
                <a:latin typeface="Arial" pitchFamily="-107" charset="0"/>
                <a:ea typeface="ＭＳ Ｐゴシック" charset="0"/>
                <a:cs typeface="ヒラギノ角ゴ Pro W3" pitchFamily="-107" charset="-128"/>
              </a:rPr>
              <a:t>かつ、ロータリー賞の条件</a:t>
            </a:r>
            <a:r>
              <a:rPr lang="ja-JP" altLang="en-US" sz="1200" kern="1200" dirty="0">
                <a:solidFill>
                  <a:schemeClr val="tx1"/>
                </a:solidFill>
                <a:effectLst/>
                <a:latin typeface="Arial" pitchFamily="-107" charset="0"/>
                <a:ea typeface="ＭＳ Ｐゴシック" charset="0"/>
                <a:cs typeface="ヒラギノ角ゴ Pro W3" pitchFamily="-107" charset="-128"/>
              </a:rPr>
              <a:t>にもなっている</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eaLnBrk="1" hangingPunct="1"/>
            <a:r>
              <a:rPr lang="ja-JP" altLang="ja-JP" sz="1200" kern="1200" dirty="0">
                <a:solidFill>
                  <a:schemeClr val="tx1"/>
                </a:solidFill>
                <a:effectLst/>
                <a:latin typeface="Arial" pitchFamily="-107" charset="0"/>
                <a:ea typeface="ＭＳ Ｐゴシック" charset="0"/>
                <a:cs typeface="ヒラギノ角ゴ Pro W3" pitchFamily="-107" charset="-128"/>
              </a:rPr>
              <a:t>それらの目標</a:t>
            </a:r>
            <a:r>
              <a:rPr lang="ja-JP" altLang="en-US" sz="1200" kern="1200" dirty="0">
                <a:solidFill>
                  <a:schemeClr val="tx1"/>
                </a:solidFill>
                <a:effectLst/>
                <a:latin typeface="Arial" pitchFamily="-107" charset="0"/>
                <a:ea typeface="ＭＳ Ｐゴシック" charset="0"/>
                <a:cs typeface="ヒラギノ角ゴ Pro W3" pitchFamily="-107" charset="-128"/>
              </a:rPr>
              <a:t>の</a:t>
            </a:r>
            <a:r>
              <a:rPr lang="ja-JP" altLang="en-US" dirty="0">
                <a:latin typeface="Arial" panose="020B0604020202020204" pitchFamily="34" charset="0"/>
                <a:ea typeface="ＭＳ Ｐゴシック" panose="020B0600070205080204" pitchFamily="34" charset="-128"/>
                <a:cs typeface="ヒラギノ角ゴ Pro W3" pitchFamily="-84" charset="-128"/>
              </a:rPr>
              <a:t>なかで</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ja-JP" altLang="en-US" dirty="0">
                <a:latin typeface="Arial" panose="020B0604020202020204" pitchFamily="34" charset="0"/>
                <a:ea typeface="ＭＳ Ｐゴシック" panose="020B0600070205080204" pitchFamily="34" charset="-128"/>
                <a:cs typeface="ヒラギノ角ゴ Pro W3" pitchFamily="-84" charset="-128"/>
              </a:rPr>
              <a:t>・ロータリーの</a:t>
            </a:r>
            <a:r>
              <a:rPr lang="en-US" altLang="ja-JP" dirty="0">
                <a:latin typeface="Arial" panose="020B0604020202020204" pitchFamily="34" charset="0"/>
                <a:ea typeface="ＭＳ Ｐゴシック" panose="020B0600070205080204" pitchFamily="34" charset="-128"/>
                <a:cs typeface="ヒラギノ角ゴ Pro W3" pitchFamily="-84" charset="-128"/>
              </a:rPr>
              <a:t>6</a:t>
            </a:r>
            <a:r>
              <a:rPr lang="ja-JP" altLang="en-US" dirty="0" err="1">
                <a:latin typeface="Arial" panose="020B0604020202020204" pitchFamily="34" charset="0"/>
                <a:ea typeface="ＭＳ Ｐゴシック" panose="020B0600070205080204" pitchFamily="34" charset="-128"/>
                <a:cs typeface="ヒラギノ角ゴ Pro W3" pitchFamily="-84" charset="-128"/>
              </a:rPr>
              <a:t>つの</a:t>
            </a:r>
            <a:r>
              <a:rPr lang="ja-JP" altLang="en-US" dirty="0">
                <a:latin typeface="Arial" panose="020B0604020202020204" pitchFamily="34" charset="0"/>
                <a:ea typeface="ＭＳ Ｐゴシック" panose="020B0600070205080204" pitchFamily="34" charset="-128"/>
                <a:cs typeface="ヒラギノ角ゴ Pro W3" pitchFamily="-84" charset="-128"/>
              </a:rPr>
              <a:t>重点分野のいずれかにおいて意義ある社会、国際奉仕プロジェクトを実施する。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ja-JP" altLang="en-US" dirty="0">
                <a:latin typeface="Arial" panose="020B0604020202020204" pitchFamily="34" charset="0"/>
                <a:ea typeface="ＭＳ Ｐゴシック" panose="020B0600070205080204" pitchFamily="34" charset="-128"/>
                <a:cs typeface="ヒラギノ角ゴ Pro W3" pitchFamily="-84" charset="-128"/>
              </a:rPr>
              <a:t>は財団活動、補助金プロジェクトのこと</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endParaRPr lang="en-US" altLang="en-US" dirty="0">
              <a:latin typeface="Arial" panose="020B0604020202020204" pitchFamily="34" charset="0"/>
              <a:ea typeface="ＭＳ Ｐゴシック" panose="020B0600070205080204" pitchFamily="34" charset="-128"/>
              <a:cs typeface="ヒラギノ角ゴ Pro W3" pitchFamily="-84" charset="-128"/>
            </a:endParaRPr>
          </a:p>
          <a:p>
            <a:pPr eaLnBrk="1" hangingPunct="1"/>
            <a:endParaRPr lang="en-US" altLang="en-US" dirty="0">
              <a:latin typeface="Arial" panose="020B0604020202020204" pitchFamily="34" charset="0"/>
              <a:ea typeface="ＭＳ Ｐゴシック" panose="020B0600070205080204" pitchFamily="34" charset="-128"/>
              <a:cs typeface="ヒラギノ角ゴ Pro W3" pitchFamily="-8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a:t>
            </a:fld>
            <a:endParaRPr lang="en-US"/>
          </a:p>
        </p:txBody>
      </p:sp>
    </p:spTree>
    <p:extLst>
      <p:ext uri="{BB962C8B-B14F-4D97-AF65-F5344CB8AC3E}">
        <p14:creationId xmlns:p14="http://schemas.microsoft.com/office/powerpoint/2010/main" val="3024556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30</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31</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第</a:t>
            </a:r>
            <a:r>
              <a:rPr lang="en-US" altLang="ja-JP" sz="1200" dirty="0">
                <a:effectLst/>
                <a:latin typeface="MS PGothic" panose="020B0600070205080204" pitchFamily="34" charset="-128"/>
                <a:ea typeface="MS PGothic" panose="020B0600070205080204" pitchFamily="34" charset="-128"/>
              </a:rPr>
              <a:t>5</a:t>
            </a:r>
            <a:r>
              <a:rPr lang="ja-JP" altLang="en-US" sz="1200" dirty="0">
                <a:effectLst/>
                <a:latin typeface="MS PGothic" panose="020B0600070205080204" pitchFamily="34" charset="-128"/>
                <a:ea typeface="MS PGothic" panose="020B0600070205080204" pitchFamily="34" charset="-128"/>
              </a:rPr>
              <a:t>のステップは、現地の資金源を確保することです。地元の政府、病院、会社・企業、団体からサポートを得ることができれば、プロジェクトの影響をさらに地域社会に浸透させ、末永い成果を生み出すことができます。</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★このプロジェクトには、プロジェクトを継続していくための資金となる収入を生み出す要素が含まれていますか。含まれている場合、詳しくご説明ください。 </a:t>
            </a:r>
            <a:br>
              <a:rPr lang="ja-JP" altLang="en-US" dirty="0">
                <a:effectLst/>
              </a:rPr>
            </a:br>
            <a:r>
              <a:rPr lang="en-US" altLang="ja-JP" dirty="0">
                <a:effectLst/>
              </a:rPr>
              <a:t>No</a:t>
            </a:r>
            <a:r>
              <a:rPr lang="ja-JP" altLang="en-US" dirty="0">
                <a:effectLst/>
              </a:rPr>
              <a:t>でもよい</a:t>
            </a:r>
            <a:endParaRPr lang="en-US" altLang="ja-JP"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S PGothic" panose="020B0600070205080204" pitchFamily="34" charset="-128"/>
              <a:ea typeface="MS PGothic" panose="020B0600070205080204" pitchFamily="34" charset="-128"/>
            </a:endParaRPr>
          </a:p>
          <a:p>
            <a:pPr marL="0" indent="0">
              <a:lnSpc>
                <a:spcPct val="150000"/>
              </a:lnSpc>
              <a:buFontTx/>
              <a:buNone/>
            </a:pPr>
            <a:r>
              <a:rPr lang="ja-JP" altLang="en-US" sz="1200" dirty="0">
                <a:solidFill>
                  <a:srgbClr val="17458F"/>
                </a:solidFill>
              </a:rPr>
              <a:t>（１）ねらい</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①　持続可能性の確保</a:t>
            </a:r>
            <a:r>
              <a:rPr lang="ja-JP" altLang="en-US" sz="1200" b="1" dirty="0">
                <a:solidFill>
                  <a:srgbClr val="17458F"/>
                </a:solidFill>
              </a:rPr>
              <a:t>（研修の継続や技術の定着）</a:t>
            </a:r>
            <a:r>
              <a:rPr lang="ja-JP" altLang="en-US" sz="1200" dirty="0">
                <a:solidFill>
                  <a:srgbClr val="17458F"/>
                </a:solidFill>
              </a:rPr>
              <a:t>　　　　　</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②　問題点の整理</a:t>
            </a:r>
            <a:endParaRPr lang="en-US" altLang="ja-JP" sz="1200" dirty="0">
              <a:solidFill>
                <a:srgbClr val="17458F"/>
              </a:solidFill>
            </a:endParaRPr>
          </a:p>
          <a:p>
            <a:pPr marL="0" indent="0">
              <a:buFontTx/>
              <a:buNone/>
            </a:pPr>
            <a:r>
              <a:rPr lang="ja-JP" altLang="en-US" sz="1200" dirty="0">
                <a:solidFill>
                  <a:srgbClr val="17458F"/>
                </a:solidFill>
              </a:rPr>
              <a:t>　　　　　  　</a:t>
            </a:r>
            <a:endParaRPr lang="en-US" altLang="ja-JP" sz="1200" dirty="0">
              <a:solidFill>
                <a:srgbClr val="17458F"/>
              </a:solidFill>
            </a:endParaRPr>
          </a:p>
          <a:p>
            <a:pPr marL="0" indent="0">
              <a:lnSpc>
                <a:spcPct val="150000"/>
              </a:lnSpc>
              <a:buFontTx/>
              <a:buNone/>
            </a:pPr>
            <a:r>
              <a:rPr lang="ja-JP" altLang="en-US" sz="1200" dirty="0">
                <a:solidFill>
                  <a:srgbClr val="17458F"/>
                </a:solidFill>
              </a:rPr>
              <a:t>（２）実際の資金源</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①　負担するのはだれか？</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②　今後の課題</a:t>
            </a:r>
            <a:endParaRPr lang="en-US" altLang="ja-JP" sz="1200" dirty="0">
              <a:solidFill>
                <a:srgbClr val="17458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32</a:t>
            </a:fld>
            <a:endParaRPr lang="en-US"/>
          </a:p>
        </p:txBody>
      </p:sp>
    </p:spTree>
    <p:extLst>
      <p:ext uri="{BB962C8B-B14F-4D97-AF65-F5344CB8AC3E}">
        <p14:creationId xmlns:p14="http://schemas.microsoft.com/office/powerpoint/2010/main" val="3853452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ffectLst/>
              </a:rPr>
              <a:t>申請書への入力は、クラブまたは地区が協同提唱者とともにプロジェクトの計画を立て、補助金申請の意向を地区に伝えた後で開始してください。</a:t>
            </a:r>
            <a:endParaRPr lang="en-US" altLang="ja-JP" dirty="0">
              <a:effectLst/>
            </a:endParaRPr>
          </a:p>
          <a:p>
            <a:pPr fontAlgn="t"/>
            <a:r>
              <a:rPr lang="ja-JP" altLang="en-US" dirty="0">
                <a:effectLst/>
              </a:rPr>
              <a:t>申請書には、プロジェクトの目的、参加者、持続可能性、予算、調達資金を入力します。 </a:t>
            </a: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33</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34</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35</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36</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37</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38</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最後のステップは、プロジェクトの成果を評価することです。成果を測るための方法をプロジェクトの計画に含めてください。</a:t>
            </a:r>
            <a:endParaRPr lang="en-US" altLang="ja-JP" sz="1200" dirty="0">
              <a:effectLst/>
              <a:latin typeface="MS PGothic" panose="020B0600070205080204" pitchFamily="34" charset="-128"/>
              <a:ea typeface="MS PGothic" panose="020B0600070205080204" pitchFamily="34" charset="-128"/>
            </a:endParaRPr>
          </a:p>
          <a:p>
            <a:r>
              <a:rPr lang="ja-JP" altLang="en-US" sz="1200" b="0" kern="1200" dirty="0">
                <a:solidFill>
                  <a:schemeClr val="tx1"/>
                </a:solidFill>
                <a:effectLst/>
                <a:latin typeface="Arial" pitchFamily="-107" charset="0"/>
                <a:ea typeface="ＭＳ Ｐゴシック" charset="0"/>
                <a:cs typeface="ヒラギノ角ゴ Pro W3" pitchFamily="-107" charset="-128"/>
              </a:rPr>
              <a:t>★プロジェクトの目標と明らかに関連し、プロジェクトが受益者の生活／知識／健康に与えた成果を実証するような評価基準のみを使ってください。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成果の測定とモニタリングについて詳しくは、</a:t>
            </a:r>
            <a:r>
              <a:rPr lang="en-US" altLang="ja-JP" sz="1200" dirty="0">
                <a:effectLst/>
                <a:latin typeface="MS PGothic" panose="020B0600070205080204" pitchFamily="34" charset="-128"/>
                <a:ea typeface="MS PGothic" panose="020B0600070205080204" pitchFamily="34" charset="-128"/>
              </a:rPr>
              <a:t>Rotary.org</a:t>
            </a:r>
            <a:r>
              <a:rPr lang="ja-JP" altLang="en-US" sz="1200" dirty="0">
                <a:effectLst/>
                <a:latin typeface="MS PGothic" panose="020B0600070205080204" pitchFamily="34" charset="-128"/>
                <a:ea typeface="MS PGothic" panose="020B0600070205080204" pitchFamily="34" charset="-128"/>
              </a:rPr>
              <a:t>からダウンロードできる「グローバル補助金：モニタリングと評価の計画」をご覧ください。</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S PGothic" panose="020B0600070205080204" pitchFamily="34" charset="-128"/>
                <a:ea typeface="MS PGothic" panose="020B0600070205080204" pitchFamily="34" charset="-128"/>
              </a:rPr>
              <a:t>また、効率的にデータを収集できるよう、地域社会との協力関係を築いておく必要があります。また、</a:t>
            </a:r>
            <a:endParaRPr lang="en-US" sz="1200" dirty="0">
              <a:effectLst/>
              <a:latin typeface="MS PGothic" panose="020B0600070205080204" pitchFamily="34" charset="-128"/>
              <a:ea typeface="MS PGothic" panose="020B0600070205080204" pitchFamily="34" charset="-128"/>
            </a:endParaRPr>
          </a:p>
          <a:p>
            <a:pPr marL="0" indent="0">
              <a:lnSpc>
                <a:spcPct val="150000"/>
              </a:lnSpc>
              <a:buFontTx/>
              <a:buNone/>
            </a:pPr>
            <a:endParaRPr lang="en-US" altLang="ja-JP" sz="1200" dirty="0">
              <a:solidFill>
                <a:srgbClr val="17458F"/>
              </a:solidFill>
            </a:endParaRPr>
          </a:p>
          <a:p>
            <a:pPr marL="0" indent="0">
              <a:buFontTx/>
              <a:buNone/>
            </a:pPr>
            <a:r>
              <a:rPr lang="ja-JP" altLang="en-US" sz="1200" dirty="0">
                <a:solidFill>
                  <a:srgbClr val="17458F"/>
                </a:solidFill>
              </a:rPr>
              <a:t>・モニタリング</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①　研修を実施するのか？</a:t>
            </a:r>
            <a:endParaRPr lang="en-US" altLang="ja-JP" sz="1200" dirty="0">
              <a:solidFill>
                <a:srgbClr val="17458F"/>
              </a:solidFill>
            </a:endParaRPr>
          </a:p>
          <a:p>
            <a:pPr marL="0" indent="0">
              <a:lnSpc>
                <a:spcPct val="150000"/>
              </a:lnSpc>
              <a:buFontTx/>
              <a:buNone/>
            </a:pPr>
            <a:r>
              <a:rPr lang="ja-JP" altLang="en-US" sz="1200" dirty="0">
                <a:solidFill>
                  <a:srgbClr val="17458F"/>
                </a:solidFill>
              </a:rPr>
              <a:t>　　②　参加者の声は聞くのか？</a:t>
            </a:r>
            <a:endParaRPr lang="en-US" altLang="ja-JP" sz="1200" dirty="0">
              <a:solidFill>
                <a:srgbClr val="17458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39</a:t>
            </a:fld>
            <a:endParaRPr lang="en-US"/>
          </a:p>
        </p:txBody>
      </p:sp>
    </p:spTree>
    <p:extLst>
      <p:ext uri="{BB962C8B-B14F-4D97-AF65-F5344CB8AC3E}">
        <p14:creationId xmlns:p14="http://schemas.microsoft.com/office/powerpoint/2010/main" val="173817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起</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ロータリーの補助金プログラムは、人々によりよい生活をもたらし、地域社会のために活動する皆様を支援するもので、現在は二種類</a:t>
            </a:r>
          </a:p>
        </p:txBody>
      </p:sp>
      <p:sp>
        <p:nvSpPr>
          <p:cNvPr id="4" name="Slide Number Placeholder 3"/>
          <p:cNvSpPr>
            <a:spLocks noGrp="1"/>
          </p:cNvSpPr>
          <p:nvPr>
            <p:ph type="sldNum" sz="quarter" idx="10"/>
          </p:nvPr>
        </p:nvSpPr>
        <p:spPr/>
        <p:txBody>
          <a:bodyPr/>
          <a:lstStyle/>
          <a:p>
            <a:fld id="{93C78EDF-7F9E-A94B-AD72-CDE445A65B8A}" type="slidenum">
              <a:rPr lang="en-US" smtClean="0"/>
              <a:t>4</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40</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41</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転</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測定の結果！挫折！変化！新たな成果が！</a:t>
            </a: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42</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転</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測定の結果！挫折！変化！新たな成果が！</a:t>
            </a: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43</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承</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追加情報が嫌気さすけど</a:t>
            </a:r>
            <a:r>
              <a:rPr lang="ja-JP" altLang="ja-JP" sz="1200" kern="1200" dirty="0" err="1">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回答するというプロセスのなかで、ますますプロジェクトや活動が磨かれる、つまり地元社会の自立</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成果の継続性　を高められる！</a:t>
            </a:r>
          </a:p>
          <a:p>
            <a:endParaRPr lang="en-US" sz="1200" kern="1200" dirty="0">
              <a:solidFill>
                <a:schemeClr val="tx1"/>
              </a:solidFill>
              <a:effectLst/>
              <a:latin typeface="MS PGothic" panose="020B0600070205080204" pitchFamily="34" charset="-128"/>
              <a:ea typeface="MS PGothic" panose="020B0600070205080204" pitchFamily="34" charset="-128"/>
              <a:cs typeface="Arial" charset="0"/>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44</a:t>
            </a:fld>
            <a:endParaRPr lang="en-US"/>
          </a:p>
        </p:txBody>
      </p:sp>
    </p:spTree>
    <p:extLst>
      <p:ext uri="{BB962C8B-B14F-4D97-AF65-F5344CB8AC3E}">
        <p14:creationId xmlns:p14="http://schemas.microsoft.com/office/powerpoint/2010/main" val="940407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45</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転</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測定の結果！挫折！変化！新たな成果が！</a:t>
            </a: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46</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ja-JP" altLang="en-US" dirty="0">
                <a:latin typeface="Arial" panose="020B0604020202020204" pitchFamily="34" charset="0"/>
                <a:ea typeface="ＭＳ Ｐゴシック" panose="020B0600070205080204" pitchFamily="34" charset="-128"/>
                <a:cs typeface="ヒラギノ角ゴ Pro W3" pitchFamily="-84" charset="-128"/>
              </a:rPr>
              <a:t>補助金小委員会は、地区補助金、グローバル補助金の支給及びロータリー平和センターのプログラム参加を推進・奨励する責任を持つ。</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ja-JP" altLang="en-US" dirty="0">
                <a:latin typeface="Arial" panose="020B0604020202020204" pitchFamily="34" charset="0"/>
                <a:ea typeface="ＭＳ Ｐゴシック" panose="020B0600070205080204" pitchFamily="34" charset="-128"/>
                <a:cs typeface="ヒラギノ角ゴ Pro W3" pitchFamily="-84" charset="-128"/>
              </a:rPr>
              <a:t>（委員の付加的な資格）</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ja-JP" altLang="en-US" dirty="0">
                <a:latin typeface="Arial" panose="020B0604020202020204" pitchFamily="34" charset="0"/>
                <a:ea typeface="ＭＳ Ｐゴシック" panose="020B0600070205080204" pitchFamily="34" charset="-128"/>
                <a:cs typeface="ヒラギノ角ゴ Pro W3" pitchFamily="-84" charset="-128"/>
              </a:rPr>
              <a:t>委員任命には、ロータリー財団補助金に関わる経験があり、第二言語を話すことができ、重点分野のいずれか、また補助金の準備、プロジェクト管理、資金管理の専門知識を持つロータリアンが優先的に考慮され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endParaRPr lang="en-US" altLang="en-US"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en-US" altLang="en-US" dirty="0">
                <a:latin typeface="Arial" panose="020B0604020202020204" pitchFamily="34" charset="0"/>
                <a:ea typeface="ＭＳ Ｐゴシック" panose="020B0600070205080204" pitchFamily="34" charset="-128"/>
                <a:cs typeface="ヒラギノ角ゴ Pro W3" pitchFamily="-84" charset="-128"/>
              </a:rPr>
              <a:t>a)</a:t>
            </a:r>
            <a:r>
              <a:rPr lang="ja-JP" altLang="en-US" dirty="0">
                <a:latin typeface="Arial" panose="020B0604020202020204" pitchFamily="34" charset="0"/>
                <a:ea typeface="ＭＳ Ｐゴシック" panose="020B0600070205080204" pitchFamily="34" charset="-128"/>
                <a:cs typeface="ヒラギノ角ゴ Pro W3" pitchFamily="-84" charset="-128"/>
              </a:rPr>
              <a:t>地区のロータリー財団補助金全てに関する専門家及び情報源となる。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en-US" altLang="en-US" dirty="0">
                <a:latin typeface="Arial" panose="020B0604020202020204" pitchFamily="34" charset="0"/>
                <a:ea typeface="ＭＳ Ｐゴシック" panose="020B0600070205080204" pitchFamily="34" charset="-128"/>
                <a:cs typeface="ヒラギノ角ゴ Pro W3" pitchFamily="-84" charset="-128"/>
              </a:rPr>
              <a:t>b)</a:t>
            </a:r>
            <a:r>
              <a:rPr lang="ja-JP" altLang="en-US" dirty="0">
                <a:latin typeface="Arial" panose="020B0604020202020204" pitchFamily="34" charset="0"/>
                <a:ea typeface="ＭＳ Ｐゴシック" panose="020B0600070205080204" pitchFamily="34" charset="-128"/>
                <a:cs typeface="ヒラギノ角ゴ Pro W3" pitchFamily="-84" charset="-128"/>
              </a:rPr>
              <a:t>クラブや地区に対する補助金の活用に関する地区の指針を作成し、施行する。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en-US" altLang="en-US" dirty="0">
                <a:latin typeface="Arial" panose="020B0604020202020204" pitchFamily="34" charset="0"/>
                <a:ea typeface="ＭＳ Ｐゴシック" panose="020B0600070205080204" pitchFamily="34" charset="-128"/>
                <a:cs typeface="ヒラギノ角ゴ Pro W3" pitchFamily="-84" charset="-128"/>
              </a:rPr>
              <a:t>c)</a:t>
            </a:r>
            <a:r>
              <a:rPr lang="ja-JP" altLang="en-US" dirty="0">
                <a:latin typeface="Arial" panose="020B0604020202020204" pitchFamily="34" charset="0"/>
                <a:ea typeface="ＭＳ Ｐゴシック" panose="020B0600070205080204" pitchFamily="34" charset="-128"/>
                <a:cs typeface="ヒラギノ角ゴ Pro W3" pitchFamily="-84" charset="-128"/>
              </a:rPr>
              <a:t>地区財団活動資金ＤＤＦの配分に関する情報を提供する。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en-US" altLang="en-US" dirty="0">
                <a:latin typeface="Arial" panose="020B0604020202020204" pitchFamily="34" charset="0"/>
                <a:ea typeface="ＭＳ Ｐゴシック" panose="020B0600070205080204" pitchFamily="34" charset="-128"/>
                <a:cs typeface="ヒラギノ角ゴ Pro W3" pitchFamily="-84" charset="-128"/>
              </a:rPr>
              <a:t>d)</a:t>
            </a:r>
            <a:r>
              <a:rPr lang="ja-JP" altLang="en-US" dirty="0">
                <a:latin typeface="Arial" panose="020B0604020202020204" pitchFamily="34" charset="0"/>
                <a:ea typeface="ＭＳ Ｐゴシック" panose="020B0600070205080204" pitchFamily="34" charset="-128"/>
                <a:cs typeface="ヒラギノ角ゴ Pro W3" pitchFamily="-84" charset="-128"/>
              </a:rPr>
              <a:t>地区およびグローバル補助金に関する条件を順守し、施行し、広め、クラブを教育する。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en-US" altLang="en-US" dirty="0">
                <a:latin typeface="Arial" panose="020B0604020202020204" pitchFamily="34" charset="0"/>
                <a:ea typeface="ＭＳ Ｐゴシック" panose="020B0600070205080204" pitchFamily="34" charset="-128"/>
                <a:cs typeface="ヒラギノ角ゴ Pro W3" pitchFamily="-84" charset="-128"/>
              </a:rPr>
              <a:t>e)</a:t>
            </a:r>
            <a:r>
              <a:rPr lang="ja-JP" altLang="en-US" dirty="0">
                <a:latin typeface="Arial" panose="020B0604020202020204" pitchFamily="34" charset="0"/>
                <a:ea typeface="ＭＳ Ｐゴシック" panose="020B0600070205080204" pitchFamily="34" charset="-128"/>
                <a:cs typeface="ヒラギノ角ゴ Pro W3" pitchFamily="-84" charset="-128"/>
              </a:rPr>
              <a:t>補助金を配分する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en-US" altLang="en-US" dirty="0">
                <a:latin typeface="Arial" panose="020B0604020202020204" pitchFamily="34" charset="0"/>
                <a:ea typeface="ＭＳ Ｐゴシック" panose="020B0600070205080204" pitchFamily="34" charset="-128"/>
                <a:cs typeface="ヒラギノ角ゴ Pro W3" pitchFamily="-84" charset="-128"/>
              </a:rPr>
              <a:t>f)</a:t>
            </a:r>
            <a:r>
              <a:rPr lang="ja-JP" altLang="en-US" dirty="0">
                <a:latin typeface="Arial" panose="020B0604020202020204" pitchFamily="34" charset="0"/>
                <a:ea typeface="ＭＳ Ｐゴシック" panose="020B0600070205080204" pitchFamily="34" charset="-128"/>
                <a:cs typeface="ヒラギノ角ゴ Pro W3" pitchFamily="-84" charset="-128"/>
              </a:rPr>
              <a:t>管理システムを維持する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r>
              <a:rPr lang="en-US" altLang="en-US" dirty="0">
                <a:latin typeface="Arial" panose="020B0604020202020204" pitchFamily="34" charset="0"/>
                <a:ea typeface="ＭＳ Ｐゴシック" panose="020B0600070205080204" pitchFamily="34" charset="-128"/>
                <a:cs typeface="ヒラギノ角ゴ Pro W3" pitchFamily="-84" charset="-128"/>
              </a:rPr>
              <a:t>g)</a:t>
            </a:r>
            <a:r>
              <a:rPr lang="ja-JP" altLang="en-US" dirty="0">
                <a:latin typeface="Arial" panose="020B0604020202020204" pitchFamily="34" charset="0"/>
                <a:ea typeface="ＭＳ Ｐゴシック" panose="020B0600070205080204" pitchFamily="34" charset="-128"/>
                <a:cs typeface="ヒラギノ角ゴ Pro W3" pitchFamily="-84" charset="-128"/>
              </a:rPr>
              <a:t>平和フェローシップ、奨学金、職業研修チーム対象者を対象とした、オリエンテーションを実施する</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eaLnBrk="1" hangingPunct="1"/>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r>
              <a:rPr lang="ja-JP" altLang="ja-JP" sz="1200" kern="1200" dirty="0">
                <a:solidFill>
                  <a:schemeClr val="tx1"/>
                </a:solidFill>
                <a:effectLst/>
                <a:latin typeface="Arial" pitchFamily="-107" charset="0"/>
                <a:ea typeface="ＭＳ Ｐゴシック" charset="0"/>
                <a:cs typeface="ヒラギノ角ゴ Pro W3" pitchFamily="-107" charset="-128"/>
              </a:rPr>
              <a:t>転</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dirty="0">
                <a:solidFill>
                  <a:schemeClr val="tx1"/>
                </a:solidFill>
                <a:effectLst/>
                <a:latin typeface="Arial" pitchFamily="-107" charset="0"/>
                <a:ea typeface="ＭＳ Ｐゴシック" charset="0"/>
                <a:cs typeface="ヒラギノ角ゴ Pro W3" pitchFamily="-107" charset="-128"/>
              </a:rPr>
              <a:t>でもさまざまな個々の考え方があります</a:t>
            </a:r>
          </a:p>
          <a:p>
            <a:r>
              <a:rPr lang="ja-JP" altLang="ja-JP" sz="1200" kern="1200" dirty="0">
                <a:solidFill>
                  <a:schemeClr val="tx1"/>
                </a:solidFill>
                <a:effectLst/>
                <a:latin typeface="Arial" pitchFamily="-107" charset="0"/>
                <a:ea typeface="ＭＳ Ｐゴシック" charset="0"/>
                <a:cs typeface="ヒラギノ角ゴ Pro W3" pitchFamily="-107" charset="-128"/>
              </a:rPr>
              <a:t>なんでだめ！もういい！確かにその気持ちはわかります。</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dirty="0">
                <a:solidFill>
                  <a:schemeClr val="tx1"/>
                </a:solidFill>
                <a:effectLst/>
                <a:latin typeface="Arial" pitchFamily="-107" charset="0"/>
                <a:ea typeface="ＭＳ Ｐゴシック" charset="0"/>
                <a:cs typeface="ヒラギノ角ゴ Pro W3" pitchFamily="-107" charset="-128"/>
              </a:rPr>
              <a:t>だが財団補助金要件と個々のロータリアンが考える「持続可能性」を、しっかり区別して理解することも必要です</a:t>
            </a:r>
            <a:endParaRPr lang="en-US" altLang="ja-JP" dirty="0">
              <a:latin typeface="Arial" panose="020B0604020202020204" pitchFamily="34" charset="0"/>
              <a:ea typeface="ＭＳ Ｐゴシック" panose="020B0600070205080204" pitchFamily="34" charset="-128"/>
              <a:cs typeface="ヒラギノ角ゴ Pro W3" pitchFamily="-84" charset="-128"/>
            </a:endParaRP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47</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ja-JP" sz="1200" kern="1200" dirty="0">
                <a:solidFill>
                  <a:schemeClr val="tx1"/>
                </a:solidFill>
                <a:effectLst/>
                <a:latin typeface="Arial" pitchFamily="-107" charset="0"/>
                <a:ea typeface="ＭＳ Ｐゴシック" charset="0"/>
                <a:cs typeface="ヒラギノ角ゴ Pro W3" pitchFamily="-107" charset="-128"/>
              </a:rPr>
              <a:t>グローバル補助金プロジェクトの立案と地区での補助金管理に役立つ新しい資料についてご案内いたします。　</a:t>
            </a:r>
            <a:br>
              <a:rPr lang="en-US" altLang="ja-JP" sz="1200" kern="1200" dirty="0">
                <a:solidFill>
                  <a:schemeClr val="tx1"/>
                </a:solidFill>
                <a:effectLst/>
                <a:latin typeface="Arial" pitchFamily="-107" charset="0"/>
                <a:ea typeface="ＭＳ Ｐゴシック" charset="0"/>
                <a:cs typeface="ヒラギノ角ゴ Pro W3" pitchFamily="-107" charset="-128"/>
              </a:rPr>
            </a:br>
            <a:br>
              <a:rPr lang="en-US" altLang="ja-JP" sz="1200" kern="1200" dirty="0">
                <a:solidFill>
                  <a:schemeClr val="tx1"/>
                </a:solidFill>
                <a:effectLst/>
                <a:latin typeface="Arial" pitchFamily="-107" charset="0"/>
                <a:ea typeface="ＭＳ Ｐゴシック" charset="0"/>
                <a:cs typeface="ヒラギノ角ゴ Pro W3" pitchFamily="-107" charset="-128"/>
              </a:rPr>
            </a:br>
            <a:r>
              <a:rPr lang="ja-JP" altLang="ja-JP" sz="1200" b="1" kern="1200" dirty="0">
                <a:solidFill>
                  <a:schemeClr val="tx1"/>
                </a:solidFill>
                <a:effectLst/>
                <a:latin typeface="Arial" pitchFamily="-107" charset="0"/>
                <a:ea typeface="ＭＳ Ｐゴシック" charset="0"/>
                <a:cs typeface="ヒラギノ角ゴ Pro W3" pitchFamily="-107" charset="-128"/>
              </a:rPr>
              <a:t>重点分野のガイドライン</a:t>
            </a:r>
            <a:br>
              <a:rPr lang="en-US" altLang="ja-JP" sz="1200" kern="1200" dirty="0">
                <a:solidFill>
                  <a:schemeClr val="tx1"/>
                </a:solidFill>
                <a:effectLst/>
                <a:latin typeface="Arial" pitchFamily="-107" charset="0"/>
                <a:ea typeface="ＭＳ Ｐゴシック" charset="0"/>
                <a:cs typeface="ヒラギノ角ゴ Pro W3" pitchFamily="-107" charset="-128"/>
              </a:rPr>
            </a:br>
            <a:r>
              <a:rPr lang="ja-JP" altLang="ja-JP" sz="1200" kern="1200" dirty="0">
                <a:solidFill>
                  <a:schemeClr val="tx1"/>
                </a:solidFill>
                <a:effectLst/>
                <a:latin typeface="Arial" pitchFamily="-107" charset="0"/>
                <a:ea typeface="ＭＳ Ｐゴシック" charset="0"/>
                <a:cs typeface="ヒラギノ角ゴ Pro W3" pitchFamily="-107" charset="-128"/>
              </a:rPr>
              <a:t>下記のガイドラインで、各重点分野のグローバル補助金の要件をご覧いただけます。これらの資料には、プロジェクトを持続可能とするための方法や参考資料が紹介されています。</a:t>
            </a:r>
          </a:p>
          <a:p>
            <a:pPr lvl="0"/>
            <a:r>
              <a:rPr lang="en-US" altLang="ja-JP" sz="1200" u="sng" kern="1200" dirty="0" err="1">
                <a:solidFill>
                  <a:schemeClr val="tx1"/>
                </a:solidFill>
                <a:effectLst/>
                <a:latin typeface="Arial" pitchFamily="-107" charset="0"/>
                <a:ea typeface="ＭＳ Ｐゴシック" charset="0"/>
                <a:cs typeface="ヒラギノ角ゴ Pro W3" pitchFamily="-107" charset="-128"/>
                <a:hlinkClick r:id="rId3"/>
              </a:rPr>
              <a:t>基本的教育と識字率向上</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pPr lvl="0"/>
            <a:r>
              <a:rPr lang="en-US" altLang="ja-JP" sz="1200" u="sng" kern="1200" dirty="0" err="1">
                <a:solidFill>
                  <a:schemeClr val="tx1"/>
                </a:solidFill>
                <a:effectLst/>
                <a:latin typeface="Arial" pitchFamily="-107" charset="0"/>
                <a:ea typeface="ＭＳ Ｐゴシック" charset="0"/>
                <a:cs typeface="ヒラギノ角ゴ Pro W3" pitchFamily="-107" charset="-128"/>
                <a:hlinkClick r:id="rId4"/>
              </a:rPr>
              <a:t>疾病予防と治療</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pPr lvl="0"/>
            <a:r>
              <a:rPr lang="en-US" altLang="ja-JP" sz="1200" u="sng" kern="1200" dirty="0" err="1">
                <a:solidFill>
                  <a:schemeClr val="tx1"/>
                </a:solidFill>
                <a:effectLst/>
                <a:latin typeface="Arial" pitchFamily="-107" charset="0"/>
                <a:ea typeface="ＭＳ Ｐゴシック" charset="0"/>
                <a:cs typeface="ヒラギノ角ゴ Pro W3" pitchFamily="-107" charset="-128"/>
                <a:hlinkClick r:id="rId5"/>
              </a:rPr>
              <a:t>経済と地域社会の発展</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pPr lvl="0"/>
            <a:r>
              <a:rPr lang="en-US" altLang="ja-JP" sz="1200" u="sng" kern="1200" dirty="0" err="1">
                <a:solidFill>
                  <a:schemeClr val="tx1"/>
                </a:solidFill>
                <a:effectLst/>
                <a:latin typeface="Arial" pitchFamily="-107" charset="0"/>
                <a:ea typeface="ＭＳ Ｐゴシック" charset="0"/>
                <a:cs typeface="ヒラギノ角ゴ Pro W3" pitchFamily="-107" charset="-128"/>
                <a:hlinkClick r:id="rId6"/>
              </a:rPr>
              <a:t>母子の健康</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pPr lvl="0"/>
            <a:r>
              <a:rPr lang="en-US" altLang="ja-JP" sz="1200" u="sng" kern="1200" dirty="0" err="1">
                <a:solidFill>
                  <a:schemeClr val="tx1"/>
                </a:solidFill>
                <a:effectLst/>
                <a:latin typeface="Arial" pitchFamily="-107" charset="0"/>
                <a:ea typeface="ＭＳ Ｐゴシック" charset="0"/>
                <a:cs typeface="ヒラギノ角ゴ Pro W3" pitchFamily="-107" charset="-128"/>
                <a:hlinkClick r:id="rId7"/>
              </a:rPr>
              <a:t>平和と紛争予防／紛争解決</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pPr lvl="0"/>
            <a:r>
              <a:rPr lang="en-US" altLang="ja-JP" sz="1200" u="sng" kern="1200" dirty="0" err="1">
                <a:solidFill>
                  <a:schemeClr val="tx1"/>
                </a:solidFill>
                <a:effectLst/>
                <a:latin typeface="Arial" pitchFamily="-107" charset="0"/>
                <a:ea typeface="ＭＳ Ｐゴシック" charset="0"/>
                <a:cs typeface="ヒラギノ角ゴ Pro W3" pitchFamily="-107" charset="-128"/>
                <a:hlinkClick r:id="rId8"/>
              </a:rPr>
              <a:t>水と衛生</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br>
              <a:rPr lang="en-US" altLang="ja-JP" sz="1200" kern="1200" dirty="0">
                <a:solidFill>
                  <a:schemeClr val="tx1"/>
                </a:solidFill>
                <a:effectLst/>
                <a:latin typeface="Arial" pitchFamily="-107" charset="0"/>
                <a:ea typeface="ＭＳ Ｐゴシック" charset="0"/>
                <a:cs typeface="ヒラギノ角ゴ Pro W3" pitchFamily="-107" charset="-128"/>
              </a:rPr>
            </a:br>
            <a:r>
              <a:rPr lang="en-US" altLang="ja-JP" sz="1200" b="1" kern="1200" dirty="0">
                <a:solidFill>
                  <a:schemeClr val="tx1"/>
                </a:solidFill>
                <a:effectLst/>
                <a:latin typeface="Arial" pitchFamily="-107" charset="0"/>
                <a:ea typeface="ＭＳ Ｐゴシック" charset="0"/>
                <a:cs typeface="ヒラギノ角ゴ Pro W3" pitchFamily="-107" charset="-128"/>
              </a:rPr>
              <a:t>My ROTARY</a:t>
            </a:r>
            <a:r>
              <a:rPr lang="ja-JP" altLang="ja-JP" sz="1200" b="1" kern="1200" dirty="0">
                <a:solidFill>
                  <a:schemeClr val="tx1"/>
                </a:solidFill>
                <a:effectLst/>
                <a:latin typeface="Arial" pitchFamily="-107" charset="0"/>
                <a:ea typeface="ＭＳ Ｐゴシック" charset="0"/>
                <a:cs typeface="ヒラギノ角ゴ Pro W3" pitchFamily="-107" charset="-128"/>
              </a:rPr>
              <a:t>から閲覧可能な関連レポート</a:t>
            </a:r>
            <a:br>
              <a:rPr lang="en-US" altLang="ja-JP" sz="1200" kern="1200" dirty="0">
                <a:solidFill>
                  <a:schemeClr val="tx1"/>
                </a:solidFill>
                <a:effectLst/>
                <a:latin typeface="Arial" pitchFamily="-107" charset="0"/>
                <a:ea typeface="ＭＳ Ｐゴシック" charset="0"/>
                <a:cs typeface="ヒラギノ角ゴ Pro W3" pitchFamily="-107" charset="-128"/>
              </a:rPr>
            </a:br>
            <a:r>
              <a:rPr lang="ja-JP" altLang="ja-JP" sz="1200" kern="1200" dirty="0">
                <a:solidFill>
                  <a:schemeClr val="tx1"/>
                </a:solidFill>
                <a:effectLst/>
                <a:latin typeface="Arial" pitchFamily="-107" charset="0"/>
                <a:ea typeface="ＭＳ Ｐゴシック" charset="0"/>
                <a:cs typeface="ヒラギノ角ゴ Pro W3" pitchFamily="-107" charset="-128"/>
              </a:rPr>
              <a:t>地区での補助金活動の管理に役立つレポートを、</a:t>
            </a:r>
            <a:r>
              <a:rPr lang="en-US" altLang="ja-JP" sz="1200" u="sng" kern="1200" dirty="0">
                <a:solidFill>
                  <a:schemeClr val="tx1"/>
                </a:solidFill>
                <a:effectLst/>
                <a:latin typeface="Arial" pitchFamily="-107" charset="0"/>
                <a:ea typeface="ＭＳ Ｐゴシック" charset="0"/>
                <a:cs typeface="ヒラギノ角ゴ Pro W3" pitchFamily="-107" charset="-128"/>
                <a:hlinkClick r:id="rId9"/>
              </a:rPr>
              <a:t>My ROTARY</a:t>
            </a:r>
            <a:r>
              <a:rPr lang="en-US" altLang="ja-JP" sz="1200" kern="1200" dirty="0">
                <a:solidFill>
                  <a:schemeClr val="tx1"/>
                </a:solidFill>
                <a:effectLst/>
                <a:latin typeface="Arial" pitchFamily="-107" charset="0"/>
                <a:ea typeface="ＭＳ Ｐゴシック" charset="0"/>
                <a:cs typeface="ヒラギノ角ゴ Pro W3" pitchFamily="-107" charset="-128"/>
              </a:rPr>
              <a:t> </a:t>
            </a:r>
            <a:r>
              <a:rPr lang="ja-JP" altLang="ja-JP" sz="1200" kern="1200" dirty="0">
                <a:solidFill>
                  <a:schemeClr val="tx1"/>
                </a:solidFill>
                <a:effectLst/>
                <a:latin typeface="Arial" pitchFamily="-107" charset="0"/>
                <a:ea typeface="ＭＳ Ｐゴシック" charset="0"/>
                <a:cs typeface="ヒラギノ角ゴ Pro W3" pitchFamily="-107" charset="-128"/>
              </a:rPr>
              <a:t>からご入手いただけます（レポートを見るには</a:t>
            </a:r>
            <a:r>
              <a:rPr lang="en-US" altLang="ja-JP" sz="1200" kern="1200" dirty="0">
                <a:solidFill>
                  <a:schemeClr val="tx1"/>
                </a:solidFill>
                <a:effectLst/>
                <a:latin typeface="Arial" pitchFamily="-107" charset="0"/>
                <a:ea typeface="ＭＳ Ｐゴシック" charset="0"/>
                <a:cs typeface="ヒラギノ角ゴ Pro W3" pitchFamily="-107" charset="-128"/>
              </a:rPr>
              <a:t>My ROTARY</a:t>
            </a:r>
            <a:r>
              <a:rPr lang="ja-JP" altLang="ja-JP" sz="1200" kern="1200" dirty="0">
                <a:solidFill>
                  <a:schemeClr val="tx1"/>
                </a:solidFill>
                <a:effectLst/>
                <a:latin typeface="Arial" pitchFamily="-107" charset="0"/>
                <a:ea typeface="ＭＳ Ｐゴシック" charset="0"/>
                <a:cs typeface="ヒラギノ角ゴ Pro W3" pitchFamily="-107" charset="-128"/>
              </a:rPr>
              <a:t>のアカウント登録が必要）。レポートには下記の情報が記載されています：</a:t>
            </a:r>
          </a:p>
          <a:p>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defTabSz="321457" fontAlgn="auto" hangingPunct="0">
              <a:lnSpc>
                <a:spcPct val="150000"/>
              </a:lnSpc>
              <a:spcBef>
                <a:spcPts val="0"/>
              </a:spcBef>
              <a:spcAft>
                <a:spcPts val="0"/>
              </a:spcAft>
            </a:pPr>
            <a:r>
              <a:rPr lang="ja-JP" altLang="en-US" sz="1200" dirty="0">
                <a:latin typeface="ＭＳ 明朝" panose="02020609040205080304" pitchFamily="17" charset="-128"/>
                <a:ea typeface="ＭＳ 明朝" panose="02020609040205080304" pitchFamily="17" charset="-128"/>
              </a:rPr>
              <a:t>・地区補助金とグローバル補助金 授与と受諾の条件</a:t>
            </a:r>
            <a:endParaRPr lang="en-US" altLang="ja-JP" sz="1200" dirty="0">
              <a:latin typeface="HG丸ｺﾞｼｯｸM-PRO" panose="020F0600000000000000" pitchFamily="50" charset="-128"/>
              <a:ea typeface="HG丸ｺﾞｼｯｸM-PRO" panose="020F0600000000000000" pitchFamily="50" charset="-128"/>
            </a:endParaRPr>
          </a:p>
          <a:p>
            <a:pPr defTabSz="321457" fontAlgn="auto" hangingPunct="0">
              <a:lnSpc>
                <a:spcPct val="150000"/>
              </a:lnSpc>
              <a:spcBef>
                <a:spcPts val="0"/>
              </a:spcBef>
              <a:spcAft>
                <a:spcPts val="0"/>
              </a:spcAft>
            </a:pPr>
            <a:r>
              <a:rPr lang="ja-JP" altLang="en-US" sz="1200" dirty="0">
                <a:latin typeface="ＭＳ 明朝" panose="02020609040205080304" pitchFamily="17" charset="-128"/>
                <a:ea typeface="ＭＳ 明朝" panose="02020609040205080304" pitchFamily="17" charset="-128"/>
              </a:rPr>
              <a:t>・グローバル補助金ガイド</a:t>
            </a:r>
            <a:endParaRPr lang="en-US" altLang="ja-JP" sz="120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1200" dirty="0">
                <a:latin typeface="ＭＳ 明朝" panose="02020609040205080304" pitchFamily="17" charset="-128"/>
                <a:ea typeface="ＭＳ 明朝" panose="02020609040205080304" pitchFamily="17" charset="-128"/>
              </a:rPr>
              <a:t>・重点分野の基本方針</a:t>
            </a:r>
            <a:endParaRPr lang="en-US" altLang="ja-JP" sz="120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1200" dirty="0">
                <a:latin typeface="ＭＳ 明朝" panose="02020609040205080304" pitchFamily="17" charset="-128"/>
                <a:ea typeface="ＭＳ 明朝" panose="02020609040205080304" pitchFamily="17" charset="-128"/>
              </a:rPr>
              <a:t>・地域調査の方法</a:t>
            </a:r>
            <a:endParaRPr lang="en-US" altLang="ja-JP" sz="120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1200" dirty="0">
                <a:latin typeface="ＭＳ 明朝" panose="02020609040205080304" pitchFamily="17" charset="-128"/>
                <a:ea typeface="ＭＳ 明朝" panose="02020609040205080304" pitchFamily="17" charset="-128"/>
              </a:rPr>
              <a:t>・グローバル補助金 研修計画</a:t>
            </a:r>
            <a:endParaRPr lang="en-US" altLang="ja-JP" sz="1200" dirty="0">
              <a:latin typeface="ＭＳ 明朝" panose="02020609040205080304" pitchFamily="17" charset="-128"/>
              <a:ea typeface="ＭＳ 明朝" panose="02020609040205080304" pitchFamily="17" charset="-128"/>
            </a:endParaRPr>
          </a:p>
          <a:p>
            <a:pPr lvl="0">
              <a:lnSpc>
                <a:spcPct val="150000"/>
              </a:lnSpc>
            </a:pPr>
            <a:r>
              <a:rPr lang="ja-JP" altLang="en-US" sz="1200" dirty="0">
                <a:latin typeface="HG丸ｺﾞｼｯｸM-PRO" panose="020F0600000000000000" pitchFamily="50" charset="-128"/>
                <a:ea typeface="HG丸ｺﾞｼｯｸM-PRO" panose="020F0600000000000000" pitchFamily="50" charset="-128"/>
              </a:rPr>
              <a:t>・補助金センターのご利用ガイド</a:t>
            </a:r>
            <a:endParaRPr lang="en-US" altLang="ja-JP" sz="120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1200" dirty="0">
                <a:latin typeface="HG丸ｺﾞｼｯｸM-PRO" panose="020F0600000000000000" pitchFamily="50" charset="-128"/>
                <a:ea typeface="HG丸ｺﾞｼｯｸM-PRO" panose="020F0600000000000000" pitchFamily="50" charset="-128"/>
              </a:rPr>
              <a:t>・持続可能なプロジェクトの立案</a:t>
            </a:r>
            <a:r>
              <a:rPr lang="en-US" altLang="ja-JP" sz="1200" dirty="0">
                <a:latin typeface="HG丸ｺﾞｼｯｸM-PRO" panose="020F0600000000000000" pitchFamily="50" charset="-128"/>
                <a:ea typeface="HG丸ｺﾞｼｯｸM-PRO" panose="020F0600000000000000" pitchFamily="50" charset="-128"/>
              </a:rPr>
              <a:t>6</a:t>
            </a:r>
            <a:r>
              <a:rPr lang="ja-JP" altLang="en-US" sz="1200" dirty="0" err="1">
                <a:latin typeface="HG丸ｺﾞｼｯｸM-PRO" panose="020F0600000000000000" pitchFamily="50" charset="-128"/>
                <a:ea typeface="HG丸ｺﾞｼｯｸM-PRO" panose="020F0600000000000000" pitchFamily="50" charset="-128"/>
              </a:rPr>
              <a:t>つの</a:t>
            </a:r>
            <a:r>
              <a:rPr lang="ja-JP" altLang="en-US" sz="1200" dirty="0">
                <a:latin typeface="HG丸ｺﾞｼｯｸM-PRO" panose="020F0600000000000000" pitchFamily="50" charset="-128"/>
                <a:ea typeface="HG丸ｺﾞｼｯｸM-PRO" panose="020F0600000000000000" pitchFamily="50" charset="-128"/>
              </a:rPr>
              <a:t>ステップ</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dirty="0">
                <a:solidFill>
                  <a:schemeClr val="tx1"/>
                </a:solidFill>
                <a:effectLst/>
                <a:latin typeface="Arial" pitchFamily="-107" charset="0"/>
                <a:ea typeface="ＭＳ Ｐゴシック" charset="0"/>
                <a:cs typeface="ヒラギノ角ゴ Pro W3" pitchFamily="-107" charset="-128"/>
              </a:rPr>
              <a:t>上記の資料が皆さまのお役立つことを願っております。ロータリー補助金活動のためのご尽力、およびロータリアンによる奉仕活動への多大なるご支援に、心より御礼申し上げます。</a:t>
            </a:r>
            <a:endParaRPr lang="en-US" altLang="ja-JP" sz="1200" kern="1200" baseline="0" dirty="0">
              <a:solidFill>
                <a:schemeClr val="tx1"/>
              </a:solidFill>
              <a:effectLst/>
              <a:latin typeface="MS PGothic" panose="020B0600070205080204" pitchFamily="34" charset="-128"/>
              <a:ea typeface="MS PGothic" panose="020B0600070205080204" pitchFamily="34" charset="-128"/>
              <a:cs typeface="Arial" charset="0"/>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48</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dirty="0">
              <a:latin typeface="MS PGothic" panose="020B0600070205080204" pitchFamily="34" charset="-128"/>
              <a:ea typeface="MS PGothic"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EE9BA7E7-3420-4C75-A794-B7A71017F708}" type="slidenum">
              <a:rPr lang="en-US" altLang="en-US" smtClean="0"/>
              <a:pPr>
                <a:spcBef>
                  <a:spcPct val="0"/>
                </a:spcBef>
              </a:pPr>
              <a:t>49</a:t>
            </a:fld>
            <a:endParaRPr lang="en-US" altLang="en-US"/>
          </a:p>
        </p:txBody>
      </p:sp>
    </p:spTree>
    <p:extLst>
      <p:ext uri="{BB962C8B-B14F-4D97-AF65-F5344CB8AC3E}">
        <p14:creationId xmlns:p14="http://schemas.microsoft.com/office/powerpoint/2010/main" val="343486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財団の使命を支える地区補助金</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b="1" dirty="0">
                <a:effectLst/>
              </a:rPr>
              <a:t>地区補助金</a:t>
            </a:r>
            <a:r>
              <a:rPr lang="ja-JP" altLang="en-US" dirty="0">
                <a:effectLst/>
              </a:rPr>
              <a:t> は、地元や海外で今すぐ支援を必要とするニーズに取り組む、比較的小規模で短期間のプロジェクトに利用できます。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5</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ja-JP" sz="1200" kern="1200" dirty="0">
                <a:solidFill>
                  <a:schemeClr val="tx1"/>
                </a:solidFill>
                <a:effectLst/>
                <a:latin typeface="Arial" pitchFamily="-107" charset="0"/>
                <a:ea typeface="ＭＳ Ｐゴシック" charset="0"/>
                <a:cs typeface="ヒラギノ角ゴ Pro W3" pitchFamily="-107" charset="-128"/>
              </a:rPr>
              <a:t>ロータリーの奉仕をきっかけに、生涯にわたる友情をはぐくもう</a:t>
            </a:r>
          </a:p>
          <a:p>
            <a:r>
              <a:rPr lang="ja-JP" altLang="ja-JP" sz="1200" kern="1200" dirty="0">
                <a:solidFill>
                  <a:schemeClr val="tx1"/>
                </a:solidFill>
                <a:effectLst/>
                <a:latin typeface="Arial" pitchFamily="-107" charset="0"/>
                <a:ea typeface="ＭＳ Ｐゴシック" charset="0"/>
                <a:cs typeface="ヒラギノ角ゴ Pro W3" pitchFamily="-107" charset="-128"/>
              </a:rPr>
              <a:t>「</a:t>
            </a:r>
            <a:r>
              <a:rPr lang="en-US" altLang="ja-JP" sz="1200" dirty="0">
                <a:solidFill>
                  <a:srgbClr val="F7A81B"/>
                </a:solidFill>
                <a:latin typeface="Arial Narrow" panose="020B0606020202030204" pitchFamily="34" charset="0"/>
                <a:ea typeface="HGPｺﾞｼｯｸM" panose="020B0600000000000000" pitchFamily="50" charset="-128"/>
              </a:rPr>
              <a:t>Doing Good in the World</a:t>
            </a:r>
            <a:r>
              <a:rPr lang="ja-JP" altLang="ja-JP" sz="1200" kern="1200" dirty="0">
                <a:solidFill>
                  <a:schemeClr val="tx1"/>
                </a:solidFill>
                <a:effectLst/>
                <a:latin typeface="Arial" pitchFamily="-107" charset="0"/>
                <a:ea typeface="ＭＳ Ｐゴシック" charset="0"/>
                <a:cs typeface="ヒラギノ角ゴ Pro W3" pitchFamily="-107" charset="-128"/>
              </a:rPr>
              <a:t>」</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0" fontAlgn="base" latinLnBrk="0" hangingPunct="0">
              <a:lnSpc>
                <a:spcPct val="100000"/>
              </a:lnSpc>
              <a:spcBef>
                <a:spcPts val="0"/>
              </a:spcBef>
              <a:spcAft>
                <a:spcPts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補助金プログラムは魅力とメリット満載</a:t>
            </a:r>
            <a:r>
              <a:rPr lang="ja-JP" altLang="en-US" sz="1200" kern="1200" dirty="0">
                <a:solidFill>
                  <a:schemeClr val="tx1"/>
                </a:solidFill>
                <a:effectLst/>
                <a:latin typeface="Arial" pitchFamily="-107" charset="0"/>
                <a:ea typeface="ＭＳ Ｐゴシック" charset="0"/>
                <a:cs typeface="ヒラギノ角ゴ Pro W3" pitchFamily="-107" charset="-128"/>
              </a:rPr>
              <a:t>です。</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0" fontAlgn="base" latinLnBrk="0" hangingPunct="0">
              <a:lnSpc>
                <a:spcPct val="100000"/>
              </a:lnSpc>
              <a:spcBef>
                <a:spcPts val="0"/>
              </a:spcBef>
              <a:spcAft>
                <a:spcPts val="0"/>
              </a:spcAft>
              <a:buClrTx/>
              <a:buSzTx/>
              <a:buFontTx/>
              <a:buNone/>
              <a:tabLst/>
              <a:defRPr/>
            </a:pPr>
            <a:r>
              <a:rPr lang="ja-JP" altLang="en-US" sz="1200" kern="1200" dirty="0">
                <a:solidFill>
                  <a:schemeClr val="tx1"/>
                </a:solidFill>
                <a:effectLst/>
                <a:latin typeface="Arial" pitchFamily="-107" charset="0"/>
                <a:ea typeface="ＭＳ Ｐゴシック" charset="0"/>
                <a:cs typeface="ヒラギノ角ゴ Pro W3" pitchFamily="-107" charset="-128"/>
              </a:rPr>
              <a:t>伝わっていれば嬉しく思います。</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endParaRPr lang="ja-JP" altLang="ja-JP" sz="1200" kern="1200" dirty="0">
              <a:solidFill>
                <a:schemeClr val="tx1"/>
              </a:solidFill>
              <a:effectLst/>
              <a:latin typeface="Arial" pitchFamily="-107" charset="0"/>
              <a:ea typeface="ＭＳ Ｐゴシック" charset="0"/>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50</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ja-JP" alt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最後に、お願いがあります。</a:t>
            </a:r>
            <a:endPar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r>
              <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2660</a:t>
            </a:r>
            <a:r>
              <a:rPr lang="ja-JP" alt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地区</a:t>
            </a:r>
            <a:r>
              <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2018-2019</a:t>
            </a:r>
            <a:r>
              <a:rPr lang="ja-JP" alt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年度の方針</a:t>
            </a:r>
            <a:endPar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r>
              <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10</a:t>
            </a:r>
            <a:r>
              <a:rPr lang="ja-JP" alt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項目うち、</a:t>
            </a:r>
            <a:endPar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r>
              <a:rPr lang="ja-JP" alt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②ロータリー賞の受賞</a:t>
            </a:r>
            <a:endPar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r>
              <a:rPr lang="ja-JP" alt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⑥戦略計画を活用しクラブの中長期ビジョンを策定してください</a:t>
            </a:r>
            <a:endPar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r>
              <a:rPr lang="ja-JP" alt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は財団活動がかかわっています。</a:t>
            </a:r>
            <a:endParaRPr lang="en-US" altLang="ja-JP"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a:p>
            <a:pPr marL="0" marR="0">
              <a:spcBef>
                <a:spcPts val="0"/>
              </a:spcBef>
              <a:spcAft>
                <a:spcPts val="0"/>
              </a:spcAft>
            </a:pPr>
            <a:r>
              <a:rPr lang="ja-JP" alt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rPr>
              <a:t>補助金プログラムで何かお役に立てることがありましたら、なんなりとご用命下さい。</a:t>
            </a: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51</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MS PGothic" panose="020B0600070205080204" pitchFamily="34" charset="-128"/>
                <a:ea typeface="MS PGothic" panose="020B0600070205080204" pitchFamily="34" charset="-128"/>
              </a:rPr>
              <a:t>申請時必要資料は見積書等全て揃えて（添付して）提出してください！</a:t>
            </a:r>
            <a:endParaRPr lang="en-US"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6</a:t>
            </a:fld>
            <a:endParaRPr lang="en-US"/>
          </a:p>
        </p:txBody>
      </p:sp>
    </p:spTree>
    <p:extLst>
      <p:ext uri="{BB962C8B-B14F-4D97-AF65-F5344CB8AC3E}">
        <p14:creationId xmlns:p14="http://schemas.microsoft.com/office/powerpoint/2010/main" val="253605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MS PGothic" panose="020B0600070205080204" pitchFamily="34" charset="-128"/>
                <a:ea typeface="MS PGothic" panose="020B0600070205080204" pitchFamily="34" charset="-128"/>
              </a:rPr>
              <a:t>ロータリー財団から提供されているもう一つの補助金、グローバル補助金</a:t>
            </a:r>
            <a:endParaRPr lang="en-US" altLang="ja-JP" dirty="0">
              <a:latin typeface="MS PGothic" panose="020B0600070205080204" pitchFamily="34" charset="-128"/>
              <a:ea typeface="MS PGothic" panose="020B0600070205080204" pitchFamily="34" charset="-128"/>
            </a:endParaRPr>
          </a:p>
          <a:p>
            <a:r>
              <a:rPr lang="ja-JP" altLang="en-US" b="1" dirty="0">
                <a:effectLst/>
              </a:rPr>
              <a:t>グローバル補助金</a:t>
            </a:r>
            <a:r>
              <a:rPr lang="ja-JP" altLang="en-US" dirty="0">
                <a:effectLst/>
              </a:rPr>
              <a:t> は、ロータリー重点分野のいずれかに該当し、持続可能な成果をもたらす規模の大きい長期の国際的プロジェクトを支援します。</a:t>
            </a:r>
            <a:endParaRPr lang="en-US" altLang="ja-JP" dirty="0">
              <a:effectLst/>
            </a:endParaRPr>
          </a:p>
          <a:p>
            <a:r>
              <a:rPr lang="ja-JP" altLang="en-US" dirty="0">
                <a:effectLst/>
              </a:rPr>
              <a:t>人道的プロジェクト、奨学金、職業研修チーム（</a:t>
            </a:r>
            <a:r>
              <a:rPr lang="en-US" altLang="ja-JP" dirty="0">
                <a:effectLst/>
              </a:rPr>
              <a:t>VTT</a:t>
            </a:r>
            <a:r>
              <a:rPr lang="ja-JP" altLang="en-US" dirty="0">
                <a:effectLst/>
              </a:rPr>
              <a:t>）を支援する補助金です。</a:t>
            </a:r>
            <a:endParaRPr lang="en-US" altLang="ja-JP" dirty="0">
              <a:effectLst/>
            </a:endParaRPr>
          </a:p>
          <a:p>
            <a:pPr marL="0" marR="0">
              <a:spcBef>
                <a:spcPts val="0"/>
              </a:spcBef>
              <a:spcAft>
                <a:spcPts val="0"/>
              </a:spcAft>
            </a:pPr>
            <a:r>
              <a:rPr lang="ja-JP" altLang="en-US" sz="1200" u="sng" dirty="0">
                <a:effectLst/>
                <a:latin typeface="MS PGothic" panose="020B0600070205080204" pitchFamily="34" charset="-128"/>
                <a:ea typeface="MS PGothic" panose="020B0600070205080204" pitchFamily="34" charset="-128"/>
              </a:rPr>
              <a:t>持続</a:t>
            </a:r>
            <a:r>
              <a:rPr lang="ja-JP" altLang="en-US" sz="1200" dirty="0">
                <a:effectLst/>
                <a:latin typeface="MS PGothic" panose="020B0600070205080204" pitchFamily="34" charset="-128"/>
                <a:ea typeface="MS PGothic" panose="020B0600070205080204" pitchFamily="34" charset="-128"/>
              </a:rPr>
              <a:t>可能性の定義は、組織や団体によって異なりますが、ロータリーでは、「補助金プロジェクトの終了後にも現地の人びとが</a:t>
            </a:r>
            <a:r>
              <a:rPr lang="ja-JP" altLang="en-US" sz="1200" u="sng" dirty="0">
                <a:effectLst/>
                <a:latin typeface="MS PGothic" panose="020B0600070205080204" pitchFamily="34" charset="-128"/>
                <a:ea typeface="MS PGothic" panose="020B0600070205080204" pitchFamily="34" charset="-128"/>
              </a:rPr>
              <a:t>自力</a:t>
            </a:r>
            <a:r>
              <a:rPr lang="ja-JP" altLang="en-US" sz="1200" dirty="0">
                <a:effectLst/>
                <a:latin typeface="MS PGothic" panose="020B0600070205080204" pitchFamily="34" charset="-128"/>
                <a:ea typeface="MS PGothic" panose="020B0600070205080204" pitchFamily="34" charset="-128"/>
              </a:rPr>
              <a:t>でニーズに取り組めるよう</a:t>
            </a:r>
            <a:r>
              <a:rPr lang="ja-JP" altLang="en-US" sz="1200" u="sng" dirty="0">
                <a:effectLst/>
                <a:latin typeface="MS PGothic" panose="020B0600070205080204" pitchFamily="34" charset="-128"/>
                <a:ea typeface="MS PGothic" panose="020B0600070205080204" pitchFamily="34" charset="-128"/>
              </a:rPr>
              <a:t>支援</a:t>
            </a:r>
            <a:r>
              <a:rPr lang="ja-JP" altLang="en-US" sz="1200" dirty="0">
                <a:effectLst/>
                <a:latin typeface="MS PGothic" panose="020B0600070205080204" pitchFamily="34" charset="-128"/>
                <a:ea typeface="MS PGothic" panose="020B0600070205080204" pitchFamily="34" charset="-128"/>
              </a:rPr>
              <a:t>し、長期的な解決策をもたらすこと」としています。</a:t>
            </a:r>
            <a:endParaRPr lang="en-US" altLang="ja-JP" sz="1200" dirty="0">
              <a:effectLst/>
              <a:latin typeface="MS PGothic" panose="020B0600070205080204" pitchFamily="34" charset="-128"/>
              <a:ea typeface="MS PGothic" panose="020B0600070205080204" pitchFamily="34" charset="-128"/>
            </a:endParaRPr>
          </a:p>
          <a:p>
            <a:pPr marL="0" marR="0">
              <a:spcBef>
                <a:spcPts val="0"/>
              </a:spcBef>
              <a:spcAft>
                <a:spcPts val="0"/>
              </a:spcAft>
            </a:pP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0" fontAlgn="base" latinLnBrk="0" hangingPunct="0">
              <a:lnSpc>
                <a:spcPct val="100000"/>
              </a:lnSpc>
              <a:spcBef>
                <a:spcPts val="0"/>
              </a:spcBef>
              <a:spcAft>
                <a:spcPts val="0"/>
              </a:spcAft>
              <a:buClrTx/>
              <a:buSzTx/>
              <a:buFontTx/>
              <a:buNone/>
              <a:tabLst/>
              <a:defRPr/>
            </a:pPr>
            <a:r>
              <a:rPr lang="ja-JP" altLang="en-US" sz="1200" dirty="0">
                <a:latin typeface="Arial" pitchFamily="34" charset="0"/>
                <a:ea typeface="ヒラギノ角ゴ Pro W3" pitchFamily="-84" charset="-128"/>
              </a:rPr>
              <a:t>つまり、ＧＧは物品の寄贈のみでは受領資格がありません。</a:t>
            </a:r>
            <a:endParaRPr lang="en-US" altLang="ja-JP" sz="1200" dirty="0">
              <a:latin typeface="Arial" pitchFamily="34" charset="0"/>
              <a:ea typeface="ヒラギノ角ゴ Pro W3" pitchFamily="-84" charset="-128"/>
            </a:endParaRPr>
          </a:p>
          <a:p>
            <a:pPr marL="0" marR="0" indent="0" algn="l" defTabSz="914400" rtl="0" eaLnBrk="0" fontAlgn="base" latinLnBrk="0" hangingPunct="0">
              <a:lnSpc>
                <a:spcPct val="100000"/>
              </a:lnSpc>
              <a:spcBef>
                <a:spcPts val="0"/>
              </a:spcBef>
              <a:spcAft>
                <a:spcPts val="0"/>
              </a:spcAft>
              <a:buClrTx/>
              <a:buSzTx/>
              <a:buFontTx/>
              <a:buNone/>
              <a:tabLst/>
              <a:defRPr/>
            </a:pPr>
            <a:r>
              <a:rPr lang="ja-JP" altLang="en-US" sz="1200" dirty="0">
                <a:latin typeface="Arial" pitchFamily="34" charset="0"/>
                <a:ea typeface="ヒラギノ角ゴ Pro W3" pitchFamily="-84" charset="-128"/>
              </a:rPr>
              <a:t>成果の持続可能性は財団の定める要件です。</a:t>
            </a:r>
            <a:endParaRPr lang="en-US" altLang="ja-JP" sz="1200" dirty="0">
              <a:latin typeface="Arial" pitchFamily="34" charset="0"/>
              <a:ea typeface="ヒラギノ角ゴ Pro W3" pitchFamily="-84" charset="-128"/>
            </a:endParaRPr>
          </a:p>
          <a:p>
            <a:pPr marL="0" marR="0" indent="0" algn="l" defTabSz="914400" rtl="0" eaLnBrk="0" fontAlgn="base" latinLnBrk="0" hangingPunct="0">
              <a:lnSpc>
                <a:spcPct val="100000"/>
              </a:lnSpc>
              <a:spcBef>
                <a:spcPts val="0"/>
              </a:spcBef>
              <a:spcAft>
                <a:spcPts val="0"/>
              </a:spcAft>
              <a:buClrTx/>
              <a:buSzTx/>
              <a:buFontTx/>
              <a:buNone/>
              <a:tabLst/>
              <a:defRPr/>
            </a:pPr>
            <a:r>
              <a:rPr lang="ja-JP" altLang="en-US" sz="1200" dirty="0">
                <a:latin typeface="Arial" pitchFamily="34" charset="0"/>
                <a:ea typeface="ヒラギノ角ゴ Pro W3" pitchFamily="-84" charset="-128"/>
              </a:rPr>
              <a:t>補助金要件を満たすために重要とされる、地域の自立のための研修や訓練が活動に含まれる必要があります。</a:t>
            </a:r>
            <a:endParaRPr lang="en-US" altLang="ja-JP" sz="1200" dirty="0">
              <a:effectLst/>
              <a:latin typeface="MS PGothic" panose="020B0600070205080204" pitchFamily="34" charset="-128"/>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7</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ltLang="ja-JP" sz="1200" b="0" i="0" u="none" strike="noStrike" kern="1200" baseline="0" dirty="0">
              <a:solidFill>
                <a:schemeClr val="tx1"/>
              </a:solidFill>
              <a:latin typeface="Arial" pitchFamily="-107" charset="0"/>
              <a:ea typeface="ＭＳ Ｐゴシック" charset="0"/>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8</a:t>
            </a:fld>
            <a:endParaRPr lang="en-US"/>
          </a:p>
        </p:txBody>
      </p:sp>
    </p:spTree>
    <p:extLst>
      <p:ext uri="{BB962C8B-B14F-4D97-AF65-F5344CB8AC3E}">
        <p14:creationId xmlns:p14="http://schemas.microsoft.com/office/powerpoint/2010/main" val="102934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ltLang="ja-JP" sz="1200" b="0" i="0" u="none" strike="noStrike" kern="1200" baseline="0" dirty="0">
              <a:solidFill>
                <a:schemeClr val="tx1"/>
              </a:solidFill>
              <a:latin typeface="Arial" pitchFamily="-107" charset="0"/>
              <a:ea typeface="ＭＳ Ｐゴシック" charset="0"/>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9</a:t>
            </a:fld>
            <a:endParaRPr lang="en-US"/>
          </a:p>
        </p:txBody>
      </p:sp>
    </p:spTree>
    <p:extLst>
      <p:ext uri="{BB962C8B-B14F-4D97-AF65-F5344CB8AC3E}">
        <p14:creationId xmlns:p14="http://schemas.microsoft.com/office/powerpoint/2010/main" val="102934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72885661"/>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12780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01210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580232"/>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417191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41393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8231930"/>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80319654"/>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572199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85894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5976788"/>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067451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141468"/>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43898"/>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152141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2124661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029711"/>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130220"/>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067451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067451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31400576"/>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pic>
        <p:nvPicPr>
          <p:cNvPr id="167" name="image1.png" descr="\\DROBO-FS\QuickDrops\JB\PPTX NG\Droplets\Lighting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144003" cy="6858001"/>
          </a:xfrm>
          <a:prstGeom prst="rect">
            <a:avLst/>
          </a:prstGeom>
          <a:ln w="12700">
            <a:miter lim="400000"/>
          </a:ln>
        </p:spPr>
      </p:pic>
      <p:sp>
        <p:nvSpPr>
          <p:cNvPr id="168" name="Shape 168"/>
          <p:cNvSpPr>
            <a:spLocks noGrp="1"/>
          </p:cNvSpPr>
          <p:nvPr>
            <p:ph type="title"/>
          </p:nvPr>
        </p:nvSpPr>
        <p:spPr>
          <a:xfrm>
            <a:off x="892969" y="2268141"/>
            <a:ext cx="7358063" cy="2321719"/>
          </a:xfrm>
          <a:prstGeom prst="rect">
            <a:avLst/>
          </a:prstGeom>
        </p:spPr>
        <p:txBody>
          <a:bodyPr lIns="64291" tIns="32146" rIns="64291" bIns="32146"/>
          <a:lstStyle/>
          <a:p>
            <a:r>
              <a:t>タイトルテキスト</a:t>
            </a:r>
          </a:p>
        </p:txBody>
      </p:sp>
      <p:sp>
        <p:nvSpPr>
          <p:cNvPr id="169" name="Shape 169"/>
          <p:cNvSpPr>
            <a:spLocks noGrp="1"/>
          </p:cNvSpPr>
          <p:nvPr>
            <p:ph type="sldNum" sz="quarter" idx="2"/>
          </p:nvPr>
        </p:nvSpPr>
        <p:spPr>
          <a:xfrm>
            <a:off x="7885510" y="5966720"/>
            <a:ext cx="573161" cy="198240"/>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3092361391"/>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4950622"/>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7909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31400576"/>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51225067"/>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71958046"/>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31400576"/>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08645632"/>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496319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1326966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7473567"/>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021306836"/>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52929688"/>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2428924"/>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067451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685327"/>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2969" y="2268141"/>
            <a:ext cx="7358063" cy="2321719"/>
          </a:xfrm>
          <a:prstGeom prst="rect">
            <a:avLst/>
          </a:prstGeom>
        </p:spPr>
        <p:txBody>
          <a:bodyPr lIns="64291" tIns="32146" rIns="64291" bIns="32146"/>
          <a:lstStyle/>
          <a:p>
            <a:r>
              <a:t>タイトルテキスト</a:t>
            </a:r>
          </a:p>
        </p:txBody>
      </p:sp>
      <p:sp>
        <p:nvSpPr>
          <p:cNvPr id="169" name="Shape 169"/>
          <p:cNvSpPr>
            <a:spLocks noGrp="1"/>
          </p:cNvSpPr>
          <p:nvPr>
            <p:ph type="sldNum" sz="quarter" idx="2"/>
          </p:nvPr>
        </p:nvSpPr>
        <p:spPr>
          <a:xfrm>
            <a:off x="7885510" y="5966720"/>
            <a:ext cx="573161" cy="198240"/>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3092361391"/>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067451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7909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31400576"/>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43898"/>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51225067"/>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5796652"/>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607184"/>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685327"/>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067451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417191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2.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Calibri" pitchFamily="34" charset="0"/>
            </a:endParaRPr>
          </a:p>
        </p:txBody>
      </p:sp>
      <p:pic>
        <p:nvPicPr>
          <p:cNvPr id="1028" name="Picture 4"/>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58" r:id="rId7"/>
    <p:sldLayoutId id="2147484484" r:id="rId8"/>
    <p:sldLayoutId id="2147484485" r:id="rId9"/>
    <p:sldLayoutId id="2147484490" r:id="rId10"/>
  </p:sldLayoutIdLst>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553200" y="6553200"/>
            <a:ext cx="2133600" cy="138499"/>
          </a:xfrm>
          <a:prstGeom prst="rect">
            <a:avLst/>
          </a:prstGeom>
          <a:noFill/>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ja-JP" altLang="en-US" sz="900" dirty="0">
                <a:solidFill>
                  <a:srgbClr val="BCBDC0"/>
                </a:solidFill>
                <a:latin typeface="Arial Narrow" panose="020B0606020202030204" pitchFamily="34" charset="0"/>
              </a:rPr>
              <a:t>ロータリーの補助金</a:t>
            </a:r>
            <a:r>
              <a:rPr lang="en-US" altLang="en-US" sz="900" dirty="0">
                <a:solidFill>
                  <a:srgbClr val="BCBDC0"/>
                </a:solidFill>
                <a:latin typeface="Arial Narrow" panose="020B0606020202030204" pitchFamily="34" charset="0"/>
              </a:rPr>
              <a:t>| </a:t>
            </a:r>
            <a:fld id="{1657C562-54AF-4B04-9A60-691B7D276899}" type="slidenum">
              <a:rPr lang="en-US" altLang="en-US" sz="900" smtClean="0">
                <a:solidFill>
                  <a:srgbClr val="BCBDC0"/>
                </a:solidFill>
                <a:latin typeface="Arial Narrow" panose="020B0606020202030204" pitchFamily="34" charset="0"/>
              </a:rPr>
              <a:pPr algn="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4" name="Picture 5"/>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7" r:id="rId14"/>
    <p:sldLayoutId id="2147484448" r:id="rId15"/>
    <p:sldLayoutId id="2147484459" r:id="rId16"/>
    <p:sldLayoutId id="2147484463" r:id="rId17"/>
    <p:sldLayoutId id="2147484464" r:id="rId18"/>
    <p:sldLayoutId id="2147484465" r:id="rId19"/>
    <p:sldLayoutId id="2147484466" r:id="rId20"/>
    <p:sldLayoutId id="2147484489" r:id="rId21"/>
    <p:sldLayoutId id="2147484492" r:id="rId22"/>
  </p:sldLayoutIdLst>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5532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900" dirty="0">
                <a:solidFill>
                  <a:srgbClr val="BCBDC0"/>
                </a:solidFill>
                <a:latin typeface="Arial Narrow" panose="020B0606020202030204" pitchFamily="34" charset="0"/>
              </a:rPr>
              <a:t>ROTARY GRANTS | </a:t>
            </a:r>
            <a:fld id="{6E0F9766-D403-411A-A982-27F033ACCA59}" type="slidenum">
              <a:rPr lang="en-US" altLang="en-US" sz="900" smtClean="0">
                <a:solidFill>
                  <a:srgbClr val="BCBDC0"/>
                </a:solidFill>
                <a:latin typeface="Arial Narrow" panose="020B0606020202030204" pitchFamily="34" charset="0"/>
              </a:rPr>
              <a:pPr algn="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4" name="Picture 5"/>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61" r:id="rId9"/>
    <p:sldLayoutId id="2147484462" r:id="rId10"/>
    <p:sldLayoutId id="2147484483" r:id="rId11"/>
    <p:sldLayoutId id="2147484479" r:id="rId12"/>
    <p:sldLayoutId id="2147484480" r:id="rId13"/>
    <p:sldLayoutId id="2147484482" r:id="rId14"/>
    <p:sldLayoutId id="2147484493" r:id="rId15"/>
    <p:sldLayoutId id="2147484494" r:id="rId16"/>
  </p:sldLayoutIdLst>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4.xml"/><Relationship Id="rId7" Type="http://schemas.openxmlformats.org/officeDocument/2006/relationships/image" Target="../media/image27.jpe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5.xml"/><Relationship Id="rId7" Type="http://schemas.openxmlformats.org/officeDocument/2006/relationships/image" Target="../media/image31.jpeg"/><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7.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0.xml"/><Relationship Id="rId5" Type="http://schemas.openxmlformats.org/officeDocument/2006/relationships/image" Target="../media/image5.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3.xml"/><Relationship Id="rId5" Type="http://schemas.openxmlformats.org/officeDocument/2006/relationships/image" Target="../media/image4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4.xml"/><Relationship Id="rId5" Type="http://schemas.openxmlformats.org/officeDocument/2006/relationships/image" Target="../media/image4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5.xml"/><Relationship Id="rId5" Type="http://schemas.openxmlformats.org/officeDocument/2006/relationships/image" Target="../media/image4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26.xml"/><Relationship Id="rId5" Type="http://schemas.openxmlformats.org/officeDocument/2006/relationships/image" Target="../media/image45.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29.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32.xml"/><Relationship Id="rId5" Type="http://schemas.openxmlformats.org/officeDocument/2006/relationships/image" Target="../media/image5.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34.xml"/><Relationship Id="rId5" Type="http://schemas.openxmlformats.org/officeDocument/2006/relationships/image" Target="../media/image5.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35.xml"/><Relationship Id="rId5" Type="http://schemas.openxmlformats.org/officeDocument/2006/relationships/image" Target="../media/image5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36.xml"/><Relationship Id="rId5" Type="http://schemas.openxmlformats.org/officeDocument/2006/relationships/image" Target="../media/image57.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37.xml"/><Relationship Id="rId5" Type="http://schemas.openxmlformats.org/officeDocument/2006/relationships/image" Target="../media/image58.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38.xml"/><Relationship Id="rId5" Type="http://schemas.openxmlformats.org/officeDocument/2006/relationships/image" Target="../media/image5.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39.xml"/><Relationship Id="rId5" Type="http://schemas.openxmlformats.org/officeDocument/2006/relationships/image" Target="../media/image5.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40.xml"/><Relationship Id="rId5" Type="http://schemas.openxmlformats.org/officeDocument/2006/relationships/image" Target="../media/image62.png"/><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41.xml"/><Relationship Id="rId5" Type="http://schemas.openxmlformats.org/officeDocument/2006/relationships/image" Target="../media/image5.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42.xml"/><Relationship Id="rId5" Type="http://schemas.openxmlformats.org/officeDocument/2006/relationships/image" Target="../media/image6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3.xml"/><Relationship Id="rId5" Type="http://schemas.openxmlformats.org/officeDocument/2006/relationships/image" Target="../media/image5.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44.xml"/><Relationship Id="rId5" Type="http://schemas.openxmlformats.org/officeDocument/2006/relationships/image" Target="../media/image5.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47.xm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48.xml"/><Relationship Id="rId5" Type="http://schemas.openxmlformats.org/officeDocument/2006/relationships/image" Target="../media/image5.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4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50.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tags" Target="../tags/tag51.xml"/><Relationship Id="rId5" Type="http://schemas.openxmlformats.org/officeDocument/2006/relationships/image" Target="../media/image5.png"/><Relationship Id="rId4" Type="http://schemas.openxmlformats.org/officeDocument/2006/relationships/image" Target="../media/image75.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xml"/><Relationship Id="rId1" Type="http://schemas.openxmlformats.org/officeDocument/2006/relationships/tags" Target="../tags/tag52.xml"/><Relationship Id="rId5" Type="http://schemas.openxmlformats.org/officeDocument/2006/relationships/image" Target="../media/image5.png"/><Relationship Id="rId4" Type="http://schemas.openxmlformats.org/officeDocument/2006/relationships/image" Target="../media/image7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8514"/>
            <a:ext cx="5313727" cy="684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200" y="3657600"/>
            <a:ext cx="9296400" cy="838200"/>
          </a:xfrm>
        </p:spPr>
        <p:txBody>
          <a:bodyPr/>
          <a:lstStyle/>
          <a:p>
            <a:pPr algn="ctr">
              <a:defRPr/>
            </a:pPr>
            <a:r>
              <a:rPr lang="ja-JP" altLang="en-US" sz="4000" b="1" spc="-150" dirty="0">
                <a:solidFill>
                  <a:srgbClr val="FFFFFF"/>
                </a:solidFill>
                <a:latin typeface="MS Mincho"/>
                <a:cs typeface="MS Mincho"/>
              </a:rPr>
              <a:t>“財団補助金プログラム”</a:t>
            </a:r>
            <a:endParaRPr lang="en-US" sz="4000" dirty="0">
              <a:latin typeface="MS PGothic" panose="020B0600070205080204" pitchFamily="34" charset="-128"/>
              <a:ea typeface="MS PGothic" panose="020B0600070205080204" pitchFamily="34" charset="-128"/>
            </a:endParaRPr>
          </a:p>
        </p:txBody>
      </p:sp>
      <p:sp>
        <p:nvSpPr>
          <p:cNvPr id="3" name="テキスト ボックス 2"/>
          <p:cNvSpPr txBox="1"/>
          <p:nvPr/>
        </p:nvSpPr>
        <p:spPr>
          <a:xfrm>
            <a:off x="5313727" y="1891607"/>
            <a:ext cx="385105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hangingPunct="0">
              <a:spcBef>
                <a:spcPts val="0"/>
              </a:spcBef>
              <a:spcAft>
                <a:spcPts val="0"/>
              </a:spcAft>
            </a:pPr>
            <a:r>
              <a:rPr lang="en-US" altLang="ja-JP" sz="2800" b="1" dirty="0">
                <a:solidFill>
                  <a:srgbClr val="17458F"/>
                </a:solidFill>
                <a:latin typeface="+mj-ea"/>
                <a:ea typeface="+mj-ea"/>
                <a:sym typeface="Tw Cen MT"/>
              </a:rPr>
              <a:t>RID2660 </a:t>
            </a:r>
            <a:r>
              <a:rPr lang="ja-JP" altLang="en-US" sz="2800" b="1" dirty="0">
                <a:solidFill>
                  <a:srgbClr val="17458F"/>
                </a:solidFill>
                <a:latin typeface="+mj-ea"/>
                <a:ea typeface="+mj-ea"/>
                <a:sym typeface="Tw Cen MT"/>
              </a:rPr>
              <a:t>　</a:t>
            </a:r>
            <a:r>
              <a:rPr lang="en-US" altLang="ja-JP" sz="2800" b="1" dirty="0">
                <a:solidFill>
                  <a:srgbClr val="17458F"/>
                </a:solidFill>
                <a:latin typeface="+mj-ea"/>
                <a:ea typeface="+mj-ea"/>
                <a:sym typeface="Tw Cen MT"/>
              </a:rPr>
              <a:t>2018-19</a:t>
            </a:r>
            <a:r>
              <a:rPr lang="ja-JP" altLang="en-US" sz="2800" b="1" dirty="0">
                <a:solidFill>
                  <a:srgbClr val="17458F"/>
                </a:solidFill>
                <a:latin typeface="+mj-ea"/>
                <a:ea typeface="+mj-ea"/>
                <a:sym typeface="Tw Cen MT"/>
              </a:rPr>
              <a:t>年度</a:t>
            </a:r>
            <a:endParaRPr lang="en-US" altLang="ja-JP" sz="2800" b="1" dirty="0">
              <a:solidFill>
                <a:srgbClr val="17458F"/>
              </a:solidFill>
              <a:latin typeface="+mj-ea"/>
              <a:ea typeface="+mj-ea"/>
              <a:sym typeface="Tw Cen MT"/>
            </a:endParaRPr>
          </a:p>
          <a:p>
            <a:pPr fontAlgn="auto" hangingPunct="0">
              <a:spcBef>
                <a:spcPts val="0"/>
              </a:spcBef>
              <a:spcAft>
                <a:spcPts val="0"/>
              </a:spcAft>
            </a:pPr>
            <a:r>
              <a:rPr lang="ja-JP" altLang="en-US" sz="2800" b="1" dirty="0">
                <a:solidFill>
                  <a:srgbClr val="17458F"/>
                </a:solidFill>
                <a:latin typeface="+mj-ea"/>
                <a:ea typeface="+mj-ea"/>
                <a:sym typeface="Tw Cen MT"/>
              </a:rPr>
              <a:t>地区ロータリー財団</a:t>
            </a:r>
            <a:endParaRPr lang="en-US" altLang="ja-JP" sz="2800" b="1" dirty="0">
              <a:solidFill>
                <a:srgbClr val="17458F"/>
              </a:solidFill>
              <a:latin typeface="+mj-ea"/>
              <a:ea typeface="+mj-ea"/>
              <a:sym typeface="Tw Cen MT"/>
            </a:endParaRPr>
          </a:p>
          <a:p>
            <a:pPr fontAlgn="auto" hangingPunct="0">
              <a:spcBef>
                <a:spcPts val="0"/>
              </a:spcBef>
              <a:spcAft>
                <a:spcPts val="0"/>
              </a:spcAft>
            </a:pPr>
            <a:r>
              <a:rPr lang="ja-JP" altLang="en-US" sz="2800" b="1" dirty="0">
                <a:solidFill>
                  <a:srgbClr val="17458F"/>
                </a:solidFill>
                <a:latin typeface="+mj-ea"/>
                <a:ea typeface="+mj-ea"/>
                <a:sym typeface="Tw Cen MT"/>
              </a:rPr>
              <a:t>セミナー</a:t>
            </a:r>
          </a:p>
        </p:txBody>
      </p:sp>
      <p:sp>
        <p:nvSpPr>
          <p:cNvPr id="4" name="Shape 189"/>
          <p:cNvSpPr/>
          <p:nvPr/>
        </p:nvSpPr>
        <p:spPr>
          <a:xfrm>
            <a:off x="5124449" y="5610611"/>
            <a:ext cx="3838977"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ctr"/>
            <a:r>
              <a:rPr lang="zh-TW" altLang="en-US" sz="2400" dirty="0">
                <a:solidFill>
                  <a:srgbClr val="17458F"/>
                </a:solidFill>
                <a:latin typeface="HG丸ｺﾞｼｯｸM-PRO" panose="020F0600000000000000" pitchFamily="50" charset="-128"/>
                <a:ea typeface="HG丸ｺﾞｼｯｸM-PRO" panose="020F0600000000000000" pitchFamily="50" charset="-128"/>
              </a:rPr>
              <a:t>財団補助金小委員会</a:t>
            </a:r>
            <a:endParaRPr lang="en-US" altLang="zh-TW" sz="2400" dirty="0">
              <a:solidFill>
                <a:srgbClr val="17458F"/>
              </a:solidFill>
              <a:latin typeface="HG丸ｺﾞｼｯｸM-PRO" panose="020F0600000000000000" pitchFamily="50" charset="-128"/>
              <a:ea typeface="HG丸ｺﾞｼｯｸM-PRO" panose="020F0600000000000000" pitchFamily="50" charset="-128"/>
            </a:endParaRPr>
          </a:p>
          <a:p>
            <a:pPr algn="ctr"/>
            <a:r>
              <a:rPr lang="ja-JP" altLang="en-US" sz="2400" dirty="0">
                <a:solidFill>
                  <a:srgbClr val="17458F"/>
                </a:solidFill>
                <a:latin typeface="HG丸ｺﾞｼｯｸM-PRO" panose="020F0600000000000000" pitchFamily="50" charset="-128"/>
                <a:ea typeface="HG丸ｺﾞｼｯｸM-PRO" panose="020F0600000000000000" pitchFamily="50" charset="-128"/>
              </a:rPr>
              <a:t>今西</a:t>
            </a:r>
            <a:r>
              <a:rPr sz="2400" dirty="0">
                <a:solidFill>
                  <a:srgbClr val="17458F"/>
                </a:solidFill>
                <a:latin typeface="HG丸ｺﾞｼｯｸM-PRO" panose="020F0600000000000000" pitchFamily="50" charset="-128"/>
                <a:ea typeface="HG丸ｺﾞｼｯｸM-PRO" panose="020F0600000000000000" pitchFamily="50" charset="-128"/>
              </a:rPr>
              <a:t> </a:t>
            </a:r>
            <a:r>
              <a:rPr lang="ja-JP" altLang="en-US" sz="2400" dirty="0">
                <a:solidFill>
                  <a:srgbClr val="17458F"/>
                </a:solidFill>
                <a:latin typeface="HG丸ｺﾞｼｯｸM-PRO" panose="020F0600000000000000" pitchFamily="50" charset="-128"/>
                <a:ea typeface="HG丸ｺﾞｼｯｸM-PRO" panose="020F0600000000000000" pitchFamily="50" charset="-128"/>
              </a:rPr>
              <a:t>良介／大阪南</a:t>
            </a:r>
            <a:r>
              <a:rPr sz="2400" dirty="0">
                <a:solidFill>
                  <a:srgbClr val="17458F"/>
                </a:solidFill>
                <a:latin typeface="HG丸ｺﾞｼｯｸM-PRO" panose="020F0600000000000000" pitchFamily="50" charset="-128"/>
                <a:ea typeface="HG丸ｺﾞｼｯｸM-PRO" panose="020F0600000000000000" pitchFamily="50" charset="-128"/>
              </a:rPr>
              <a:t>RC</a:t>
            </a:r>
          </a:p>
        </p:txBody>
      </p:sp>
      <p:sp>
        <p:nvSpPr>
          <p:cNvPr id="5" name="テキスト ボックス 4"/>
          <p:cNvSpPr txBox="1"/>
          <p:nvPr/>
        </p:nvSpPr>
        <p:spPr>
          <a:xfrm>
            <a:off x="5640335" y="5210503"/>
            <a:ext cx="182726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solidFill>
                  <a:srgbClr val="17458F"/>
                </a:solidFill>
                <a:effectLst/>
                <a:uFillTx/>
                <a:latin typeface="HG丸ｺﾞｼｯｸM-PRO" panose="020F0600000000000000" pitchFamily="50" charset="-128"/>
                <a:ea typeface="HG丸ｺﾞｼｯｸM-PRO" panose="020F0600000000000000" pitchFamily="50" charset="-128"/>
                <a:sym typeface="Tw Cen MT"/>
              </a:rPr>
              <a:t>2018.</a:t>
            </a:r>
            <a:r>
              <a:rPr kumimoji="0" lang="ja-JP" altLang="en-US" sz="2000" b="0" i="0" u="none" strike="noStrike" cap="none" spc="0" normalizeH="0" baseline="0" dirty="0">
                <a:ln>
                  <a:noFill/>
                </a:ln>
                <a:solidFill>
                  <a:srgbClr val="17458F"/>
                </a:solidFill>
                <a:effectLst/>
                <a:uFillTx/>
                <a:latin typeface="HG丸ｺﾞｼｯｸM-PRO" panose="020F0600000000000000" pitchFamily="50" charset="-128"/>
                <a:ea typeface="HG丸ｺﾞｼｯｸM-PRO" panose="020F0600000000000000" pitchFamily="50" charset="-128"/>
                <a:sym typeface="Tw Cen MT"/>
              </a:rPr>
              <a:t>９</a:t>
            </a:r>
            <a:r>
              <a:rPr kumimoji="0" lang="en-US" altLang="ja-JP" sz="2000" b="0" i="0" u="none" strike="noStrike" cap="none" spc="0" normalizeH="0" baseline="0" dirty="0">
                <a:ln>
                  <a:noFill/>
                </a:ln>
                <a:solidFill>
                  <a:srgbClr val="17458F"/>
                </a:solidFill>
                <a:effectLst/>
                <a:uFillTx/>
                <a:latin typeface="HG丸ｺﾞｼｯｸM-PRO" panose="020F0600000000000000" pitchFamily="50" charset="-128"/>
                <a:ea typeface="HG丸ｺﾞｼｯｸM-PRO" panose="020F0600000000000000" pitchFamily="50" charset="-128"/>
                <a:sym typeface="Tw Cen MT"/>
              </a:rPr>
              <a:t>.</a:t>
            </a:r>
            <a:r>
              <a:rPr lang="ja-JP" altLang="en-US" sz="2000" dirty="0">
                <a:solidFill>
                  <a:srgbClr val="17458F"/>
                </a:solidFill>
                <a:latin typeface="HG丸ｺﾞｼｯｸM-PRO" panose="020F0600000000000000" pitchFamily="50" charset="-128"/>
                <a:ea typeface="HG丸ｺﾞｼｯｸM-PRO" panose="020F0600000000000000" pitchFamily="50" charset="-128"/>
                <a:sym typeface="Tw Cen MT"/>
              </a:rPr>
              <a:t>１</a:t>
            </a:r>
            <a:endParaRPr kumimoji="0" lang="ja-JP" altLang="en-US" sz="2000" b="0" i="0" u="none" strike="noStrike" cap="none" spc="0" normalizeH="0" baseline="0" dirty="0">
              <a:ln>
                <a:noFill/>
              </a:ln>
              <a:solidFill>
                <a:srgbClr val="17458F"/>
              </a:solidFill>
              <a:effectLst/>
              <a:uFillTx/>
              <a:latin typeface="HG丸ｺﾞｼｯｸM-PRO" panose="020F0600000000000000" pitchFamily="50" charset="-128"/>
              <a:ea typeface="HG丸ｺﾞｼｯｸM-PRO" panose="020F0600000000000000" pitchFamily="50" charset="-128"/>
              <a:sym typeface="Tw Cen MT"/>
            </a:endParaRPr>
          </a:p>
        </p:txBody>
      </p:sp>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0"/>
            <a:ext cx="9296400" cy="838200"/>
          </a:xfrm>
          <a:prstGeom prst="rect">
            <a:avLst/>
          </a:prstGeom>
        </p:spPr>
        <p:txBody>
          <a:bodyPr lIns="0" tIns="0" rIns="0" bIns="0" anchor="ctr" anchorCtr="0"/>
          <a:lstStyle>
            <a:lvl1pPr algn="l" defTabSz="457200" rtl="0" eaLnBrk="0" fontAlgn="base" hangingPunct="0">
              <a:spcBef>
                <a:spcPct val="0"/>
              </a:spcBef>
              <a:spcAft>
                <a:spcPct val="0"/>
              </a:spcAft>
              <a:defRPr sz="2000" kern="1200">
                <a:solidFill>
                  <a:schemeClr val="bg1"/>
                </a:solidFill>
                <a:latin typeface="Arial Narrow"/>
                <a:ea typeface="ＭＳ Ｐゴシック" charset="0"/>
                <a:cs typeface="Arial Narrow"/>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defRPr/>
            </a:pPr>
            <a:r>
              <a:rPr lang="ja-JP" altLang="en-US" sz="4000" b="1" spc="-150" dirty="0">
                <a:solidFill>
                  <a:srgbClr val="17458F"/>
                </a:solidFill>
                <a:latin typeface="HGPｺﾞｼｯｸM" panose="020B0600000000000000" pitchFamily="50" charset="-128"/>
                <a:ea typeface="HGPｺﾞｼｯｸM" panose="020B0600000000000000" pitchFamily="50" charset="-128"/>
                <a:cs typeface="MS Mincho"/>
              </a:rPr>
              <a:t>“</a:t>
            </a:r>
            <a:r>
              <a:rPr lang="ja-JP" altLang="en-US" sz="4000" dirty="0">
                <a:solidFill>
                  <a:srgbClr val="17458F"/>
                </a:solidFill>
                <a:latin typeface="HGPｺﾞｼｯｸM" panose="020B0600000000000000" pitchFamily="50" charset="-128"/>
                <a:ea typeface="HGPｺﾞｼｯｸM" panose="020B0600000000000000" pitchFamily="50" charset="-128"/>
              </a:rPr>
              <a:t>地区審査と財団審査のちがい</a:t>
            </a:r>
            <a:r>
              <a:rPr lang="ja-JP" altLang="en-US" sz="4000" b="1" spc="-150" dirty="0">
                <a:solidFill>
                  <a:srgbClr val="17458F"/>
                </a:solidFill>
                <a:latin typeface="HGPｺﾞｼｯｸM" panose="020B0600000000000000" pitchFamily="50" charset="-128"/>
                <a:ea typeface="HGPｺﾞｼｯｸM" panose="020B0600000000000000" pitchFamily="50" charset="-128"/>
                <a:cs typeface="MS Mincho"/>
              </a:rPr>
              <a:t>”</a:t>
            </a:r>
            <a:endParaRPr lang="en-US" sz="4000" dirty="0">
              <a:solidFill>
                <a:srgbClr val="17458F"/>
              </a:solidFill>
              <a:latin typeface="HGPｺﾞｼｯｸM" panose="020B0600000000000000" pitchFamily="50" charset="-128"/>
              <a:ea typeface="HGPｺﾞｼｯｸM" panose="020B0600000000000000" pitchFamily="50" charset="-128"/>
            </a:endParaRPr>
          </a:p>
        </p:txBody>
      </p:sp>
      <p:graphicFrame>
        <p:nvGraphicFramePr>
          <p:cNvPr id="7" name="Table 7"/>
          <p:cNvGraphicFramePr>
            <a:graphicFrameLocks noGrp="1"/>
          </p:cNvGraphicFramePr>
          <p:nvPr>
            <p:extLst>
              <p:ext uri="{D42A27DB-BD31-4B8C-83A1-F6EECF244321}">
                <p14:modId xmlns:p14="http://schemas.microsoft.com/office/powerpoint/2010/main" val="2861984853"/>
              </p:ext>
            </p:extLst>
          </p:nvPr>
        </p:nvGraphicFramePr>
        <p:xfrm>
          <a:off x="44116" y="984985"/>
          <a:ext cx="8991600" cy="5836920"/>
        </p:xfrm>
        <a:graphic>
          <a:graphicData uri="http://schemas.openxmlformats.org/drawingml/2006/table">
            <a:tbl>
              <a:tblPr firstRow="1" bandRow="1">
                <a:tableStyleId>{5C22544A-7EE6-4342-B048-85BDC9FD1C3A}</a:tableStyleId>
              </a:tblPr>
              <a:tblGrid>
                <a:gridCol w="3154947">
                  <a:extLst>
                    <a:ext uri="{9D8B030D-6E8A-4147-A177-3AD203B41FA5}">
                      <a16:colId xmlns:a16="http://schemas.microsoft.com/office/drawing/2014/main" val="1475543591"/>
                    </a:ext>
                  </a:extLst>
                </a:gridCol>
                <a:gridCol w="3076074">
                  <a:extLst>
                    <a:ext uri="{9D8B030D-6E8A-4147-A177-3AD203B41FA5}">
                      <a16:colId xmlns:a16="http://schemas.microsoft.com/office/drawing/2014/main" val="29646504"/>
                    </a:ext>
                  </a:extLst>
                </a:gridCol>
                <a:gridCol w="2760579">
                  <a:extLst>
                    <a:ext uri="{9D8B030D-6E8A-4147-A177-3AD203B41FA5}">
                      <a16:colId xmlns:a16="http://schemas.microsoft.com/office/drawing/2014/main" val="1920243154"/>
                    </a:ext>
                  </a:extLst>
                </a:gridCol>
              </a:tblGrid>
              <a:tr h="549013">
                <a:tc>
                  <a:txBody>
                    <a:bodyPr/>
                    <a:lstStyle/>
                    <a:p>
                      <a:endParaRPr lang="en-US" sz="3200" dirty="0">
                        <a:latin typeface="HGPｺﾞｼｯｸM" panose="020B0600000000000000" pitchFamily="50" charset="-128"/>
                        <a:ea typeface="HGPｺﾞｼｯｸM" panose="020B0600000000000000" pitchFamily="50" charset="-128"/>
                      </a:endParaRPr>
                    </a:p>
                  </a:txBody>
                  <a:tcPr>
                    <a:solidFill>
                      <a:srgbClr val="005DAA"/>
                    </a:solidFill>
                  </a:tcPr>
                </a:tc>
                <a:tc>
                  <a:txBody>
                    <a:bodyPr/>
                    <a:lstStyle/>
                    <a:p>
                      <a:r>
                        <a:rPr lang="ja-JP" altLang="en-US" sz="3200" dirty="0">
                          <a:latin typeface="HGPｺﾞｼｯｸM" panose="020B0600000000000000" pitchFamily="50" charset="-128"/>
                          <a:ea typeface="HGPｺﾞｼｯｸM" panose="020B0600000000000000" pitchFamily="50" charset="-128"/>
                        </a:rPr>
                        <a:t>地区ＤＤＦ審査</a:t>
                      </a:r>
                      <a:endParaRPr lang="en-US" sz="3200" dirty="0">
                        <a:latin typeface="HGPｺﾞｼｯｸM" panose="020B0600000000000000" pitchFamily="50" charset="-128"/>
                        <a:ea typeface="HGPｺﾞｼｯｸM" panose="020B0600000000000000" pitchFamily="50" charset="-128"/>
                      </a:endParaRPr>
                    </a:p>
                  </a:txBody>
                  <a:tcPr>
                    <a:solidFill>
                      <a:srgbClr val="005DAA"/>
                    </a:solidFill>
                  </a:tcPr>
                </a:tc>
                <a:tc>
                  <a:txBody>
                    <a:bodyPr/>
                    <a:lstStyle/>
                    <a:p>
                      <a:r>
                        <a:rPr lang="ja-JP" altLang="en-US" sz="3200" dirty="0">
                          <a:latin typeface="HGPｺﾞｼｯｸM" panose="020B0600000000000000" pitchFamily="50" charset="-128"/>
                          <a:ea typeface="HGPｺﾞｼｯｸM" panose="020B0600000000000000" pitchFamily="50" charset="-128"/>
                        </a:rPr>
                        <a:t>財団ＧＧ審査</a:t>
                      </a:r>
                      <a:endParaRPr lang="en-US" sz="3200" dirty="0">
                        <a:latin typeface="HGPｺﾞｼｯｸM" panose="020B0600000000000000" pitchFamily="50" charset="-128"/>
                        <a:ea typeface="HGPｺﾞｼｯｸM" panose="020B0600000000000000" pitchFamily="50" charset="-128"/>
                      </a:endParaRPr>
                    </a:p>
                  </a:txBody>
                  <a:tcPr>
                    <a:solidFill>
                      <a:srgbClr val="005DAA"/>
                    </a:solidFill>
                  </a:tcPr>
                </a:tc>
                <a:extLst>
                  <a:ext uri="{0D108BD9-81ED-4DB2-BD59-A6C34878D82A}">
                    <a16:rowId xmlns:a16="http://schemas.microsoft.com/office/drawing/2014/main" val="998694852"/>
                  </a:ext>
                </a:extLst>
              </a:tr>
              <a:tr h="1445143">
                <a:tc>
                  <a:txBody>
                    <a:bodyPr/>
                    <a:lstStyle/>
                    <a:p>
                      <a:pPr>
                        <a:lnSpc>
                          <a:spcPct val="150000"/>
                        </a:lnSpc>
                        <a:spcBef>
                          <a:spcPts val="0"/>
                        </a:spcBef>
                      </a:pPr>
                      <a:r>
                        <a:rPr lang="ja-JP" altLang="en-US" sz="3200" b="1" baseline="0" dirty="0">
                          <a:solidFill>
                            <a:srgbClr val="58585A"/>
                          </a:solidFill>
                          <a:latin typeface="HGPｺﾞｼｯｸM" panose="020B0600000000000000" pitchFamily="50" charset="-128"/>
                          <a:ea typeface="HGPｺﾞｼｯｸM" panose="020B0600000000000000" pitchFamily="50" charset="-128"/>
                        </a:rPr>
                        <a:t>財団補助金要件</a:t>
                      </a:r>
                      <a:endParaRPr lang="en-US" sz="3200" b="1" baseline="0" dirty="0">
                        <a:solidFill>
                          <a:srgbClr val="58585A"/>
                        </a:solidFill>
                        <a:latin typeface="HGPｺﾞｼｯｸM" panose="020B0600000000000000" pitchFamily="50" charset="-128"/>
                        <a:ea typeface="HGPｺﾞｼｯｸM" panose="020B0600000000000000" pitchFamily="50" charset="-128"/>
                      </a:endParaRPr>
                    </a:p>
                  </a:txBody>
                  <a:tcPr>
                    <a:noFill/>
                  </a:tcPr>
                </a:tc>
                <a:tc>
                  <a:txBody>
                    <a:bodyPr/>
                    <a:lstStyle/>
                    <a:p>
                      <a:r>
                        <a:rPr lang="ja-JP" altLang="en-US" sz="3200" dirty="0">
                          <a:solidFill>
                            <a:srgbClr val="17458F"/>
                          </a:solidFill>
                          <a:latin typeface="HGPｺﾞｼｯｸM" panose="020B0600000000000000" pitchFamily="50" charset="-128"/>
                          <a:ea typeface="HGPｺﾞｼｯｸM" panose="020B0600000000000000" pitchFamily="50" charset="-128"/>
                        </a:rPr>
                        <a:t>最低限</a:t>
                      </a:r>
                      <a:endParaRPr lang="en-US" altLang="ja-JP" sz="3200" dirty="0">
                        <a:solidFill>
                          <a:srgbClr val="17458F"/>
                        </a:solidFill>
                        <a:latin typeface="HGPｺﾞｼｯｸM" panose="020B0600000000000000" pitchFamily="50" charset="-128"/>
                        <a:ea typeface="HGPｺﾞｼｯｸM" panose="020B0600000000000000" pitchFamily="50" charset="-128"/>
                      </a:endParaRPr>
                    </a:p>
                    <a:p>
                      <a:r>
                        <a:rPr lang="ja-JP" altLang="en-US" sz="3200" dirty="0">
                          <a:solidFill>
                            <a:srgbClr val="17458F"/>
                          </a:solidFill>
                          <a:latin typeface="HGPｺﾞｼｯｸM" panose="020B0600000000000000" pitchFamily="50" charset="-128"/>
                          <a:ea typeface="HGPｺﾞｼｯｸM" panose="020B0600000000000000" pitchFamily="50" charset="-128"/>
                        </a:rPr>
                        <a:t>満たしているか</a:t>
                      </a:r>
                      <a:endParaRPr lang="en-US" altLang="ja-JP" sz="3200" dirty="0">
                        <a:solidFill>
                          <a:srgbClr val="17458F"/>
                        </a:solidFill>
                        <a:latin typeface="HGPｺﾞｼｯｸM" panose="020B0600000000000000" pitchFamily="50" charset="-128"/>
                        <a:ea typeface="HGPｺﾞｼｯｸM" panose="020B0600000000000000" pitchFamily="50" charset="-128"/>
                      </a:endParaRPr>
                    </a:p>
                    <a:p>
                      <a:endParaRPr lang="en-US" sz="3200" dirty="0">
                        <a:solidFill>
                          <a:srgbClr val="17458F"/>
                        </a:solidFill>
                        <a:latin typeface="HGPｺﾞｼｯｸM" panose="020B0600000000000000" pitchFamily="50" charset="-128"/>
                        <a:ea typeface="HGPｺﾞｼｯｸM" panose="020B0600000000000000" pitchFamily="50" charset="-128"/>
                      </a:endParaRP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3200" dirty="0">
                          <a:solidFill>
                            <a:srgbClr val="17458F"/>
                          </a:solidFill>
                          <a:latin typeface="HGPｺﾞｼｯｸM" panose="020B0600000000000000" pitchFamily="50" charset="-128"/>
                          <a:ea typeface="HGPｺﾞｼｯｸM" panose="020B0600000000000000" pitchFamily="50" charset="-128"/>
                        </a:rPr>
                        <a:t>要件の細部</a:t>
                      </a:r>
                      <a:endParaRPr lang="en-US" altLang="ja-JP" sz="3200" dirty="0">
                        <a:solidFill>
                          <a:srgbClr val="17458F"/>
                        </a:solidFill>
                        <a:latin typeface="HGPｺﾞｼｯｸM" panose="020B0600000000000000" pitchFamily="50" charset="-128"/>
                        <a:ea typeface="HGPｺﾞｼｯｸM" panose="020B0600000000000000" pitchFamily="50"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3200" dirty="0" err="1">
                          <a:solidFill>
                            <a:srgbClr val="17458F"/>
                          </a:solidFill>
                          <a:latin typeface="HGPｺﾞｼｯｸM" panose="020B0600000000000000" pitchFamily="50" charset="-128"/>
                          <a:ea typeface="HGPｺﾞｼｯｸM" panose="020B0600000000000000" pitchFamily="50" charset="-128"/>
                        </a:rPr>
                        <a:t>まで</a:t>
                      </a:r>
                      <a:r>
                        <a:rPr lang="ja-JP" altLang="en-US" sz="3200" dirty="0">
                          <a:solidFill>
                            <a:srgbClr val="17458F"/>
                          </a:solidFill>
                          <a:latin typeface="HGPｺﾞｼｯｸM" panose="020B0600000000000000" pitchFamily="50" charset="-128"/>
                          <a:ea typeface="HGPｺﾞｼｯｸM" panose="020B0600000000000000" pitchFamily="50" charset="-128"/>
                        </a:rPr>
                        <a:t>審査</a:t>
                      </a:r>
                    </a:p>
                    <a:p>
                      <a:endParaRPr lang="en-US" sz="3200" dirty="0">
                        <a:solidFill>
                          <a:srgbClr val="17458F"/>
                        </a:solidFill>
                        <a:latin typeface="HGPｺﾞｼｯｸM" panose="020B0600000000000000" pitchFamily="50" charset="-128"/>
                        <a:ea typeface="HGPｺﾞｼｯｸM" panose="020B0600000000000000" pitchFamily="50" charset="-128"/>
                      </a:endParaRPr>
                    </a:p>
                  </a:txBody>
                  <a:tcPr>
                    <a:noFill/>
                  </a:tcPr>
                </a:tc>
                <a:extLst>
                  <a:ext uri="{0D108BD9-81ED-4DB2-BD59-A6C34878D82A}">
                    <a16:rowId xmlns:a16="http://schemas.microsoft.com/office/drawing/2014/main" val="3256974056"/>
                  </a:ext>
                </a:extLst>
              </a:tr>
              <a:tr h="1445143">
                <a:tc>
                  <a:txBody>
                    <a:bodyPr/>
                    <a:lstStyle/>
                    <a:p>
                      <a:pPr>
                        <a:lnSpc>
                          <a:spcPct val="150000"/>
                        </a:lnSpc>
                        <a:spcBef>
                          <a:spcPts val="0"/>
                        </a:spcBef>
                      </a:pPr>
                      <a:r>
                        <a:rPr lang="ja-JP" altLang="en-US" sz="3200" b="1" baseline="0" dirty="0">
                          <a:solidFill>
                            <a:srgbClr val="58585A"/>
                          </a:solidFill>
                          <a:latin typeface="HGPｺﾞｼｯｸM" panose="020B0600000000000000" pitchFamily="50" charset="-128"/>
                          <a:ea typeface="HGPｺﾞｼｯｸM" panose="020B0600000000000000" pitchFamily="50" charset="-128"/>
                        </a:rPr>
                        <a:t>申請書</a:t>
                      </a:r>
                      <a:endParaRPr lang="en-US" sz="3200" b="1" baseline="0" dirty="0">
                        <a:solidFill>
                          <a:srgbClr val="58585A"/>
                        </a:solidFill>
                        <a:latin typeface="HGPｺﾞｼｯｸM" panose="020B0600000000000000" pitchFamily="50" charset="-128"/>
                        <a:ea typeface="HGPｺﾞｼｯｸM" panose="020B0600000000000000" pitchFamily="50" charset="-128"/>
                      </a:endParaRPr>
                    </a:p>
                  </a:txBody>
                  <a:tcPr>
                    <a:noFill/>
                  </a:tcPr>
                </a:tc>
                <a:tc>
                  <a:txBody>
                    <a:bodyPr/>
                    <a:lstStyle/>
                    <a:p>
                      <a:r>
                        <a:rPr lang="ja-JP" altLang="en-US" sz="3200" dirty="0">
                          <a:solidFill>
                            <a:srgbClr val="17458F"/>
                          </a:solidFill>
                          <a:latin typeface="HGPｺﾞｼｯｸM" panose="020B0600000000000000" pitchFamily="50" charset="-128"/>
                          <a:ea typeface="HGPｺﾞｼｯｸM" panose="020B0600000000000000" pitchFamily="50" charset="-128"/>
                        </a:rPr>
                        <a:t>地区様式＆</a:t>
                      </a:r>
                      <a:endParaRPr lang="en-US" altLang="ja-JP" sz="3200" dirty="0">
                        <a:solidFill>
                          <a:srgbClr val="17458F"/>
                        </a:solidFill>
                        <a:latin typeface="HGPｺﾞｼｯｸM" panose="020B0600000000000000" pitchFamily="50" charset="-128"/>
                        <a:ea typeface="HGPｺﾞｼｯｸM" panose="020B0600000000000000" pitchFamily="50" charset="-128"/>
                      </a:endParaRPr>
                    </a:p>
                    <a:p>
                      <a:r>
                        <a:rPr lang="ja-JP" altLang="en-US" sz="3200" dirty="0">
                          <a:solidFill>
                            <a:srgbClr val="17458F"/>
                          </a:solidFill>
                          <a:latin typeface="HGPｺﾞｼｯｸM" panose="020B0600000000000000" pitchFamily="50" charset="-128"/>
                          <a:ea typeface="HGPｺﾞｼｯｸM" panose="020B0600000000000000" pitchFamily="50" charset="-128"/>
                        </a:rPr>
                        <a:t>オンライン他</a:t>
                      </a:r>
                      <a:r>
                        <a:rPr lang="en-US" altLang="ja-JP" sz="3200" dirty="0">
                          <a:solidFill>
                            <a:srgbClr val="17458F"/>
                          </a:solidFill>
                          <a:latin typeface="HGPｺﾞｼｯｸM" panose="020B0600000000000000" pitchFamily="50" charset="-128"/>
                          <a:ea typeface="HGPｺﾞｼｯｸM" panose="020B0600000000000000" pitchFamily="50" charset="-128"/>
                        </a:rPr>
                        <a:t>※</a:t>
                      </a:r>
                    </a:p>
                    <a:p>
                      <a:endParaRPr lang="en-US" altLang="ja-JP" sz="3200" dirty="0">
                        <a:solidFill>
                          <a:srgbClr val="17458F"/>
                        </a:solidFill>
                        <a:latin typeface="HGPｺﾞｼｯｸM" panose="020B0600000000000000" pitchFamily="50" charset="-128"/>
                        <a:ea typeface="HGPｺﾞｼｯｸM" panose="020B0600000000000000" pitchFamily="50" charset="-128"/>
                      </a:endParaRPr>
                    </a:p>
                  </a:txBody>
                  <a:tcPr>
                    <a:noFill/>
                  </a:tcPr>
                </a:tc>
                <a:tc>
                  <a:txBody>
                    <a:bodyPr/>
                    <a:lstStyle/>
                    <a:p>
                      <a:r>
                        <a:rPr lang="ja-JP" altLang="en-US" sz="3200" dirty="0">
                          <a:solidFill>
                            <a:srgbClr val="17458F"/>
                          </a:solidFill>
                          <a:latin typeface="HGPｺﾞｼｯｸM" panose="020B0600000000000000" pitchFamily="50" charset="-128"/>
                          <a:ea typeface="HGPｺﾞｼｯｸM" panose="020B0600000000000000" pitchFamily="50" charset="-128"/>
                        </a:rPr>
                        <a:t>オンライン他</a:t>
                      </a:r>
                      <a:r>
                        <a:rPr lang="en-US" altLang="ja-JP" sz="3200" dirty="0">
                          <a:solidFill>
                            <a:srgbClr val="17458F"/>
                          </a:solidFill>
                          <a:latin typeface="HGPｺﾞｼｯｸM" panose="020B0600000000000000" pitchFamily="50" charset="-128"/>
                          <a:ea typeface="HGPｺﾞｼｯｸM" panose="020B0600000000000000" pitchFamily="50" charset="-128"/>
                        </a:rPr>
                        <a:t>※</a:t>
                      </a:r>
                      <a:endParaRPr lang="en-US" sz="3200" dirty="0">
                        <a:solidFill>
                          <a:srgbClr val="17458F"/>
                        </a:solidFill>
                        <a:latin typeface="HGPｺﾞｼｯｸM" panose="020B0600000000000000" pitchFamily="50" charset="-128"/>
                        <a:ea typeface="HGPｺﾞｼｯｸM" panose="020B0600000000000000" pitchFamily="50" charset="-128"/>
                      </a:endParaRPr>
                    </a:p>
                  </a:txBody>
                  <a:tcPr>
                    <a:noFill/>
                  </a:tcPr>
                </a:tc>
                <a:extLst>
                  <a:ext uri="{0D108BD9-81ED-4DB2-BD59-A6C34878D82A}">
                    <a16:rowId xmlns:a16="http://schemas.microsoft.com/office/drawing/2014/main" val="4000579131"/>
                  </a:ext>
                </a:extLst>
              </a:tr>
              <a:tr h="2148840">
                <a:tc>
                  <a:txBody>
                    <a:bodyPr/>
                    <a:lstStyle/>
                    <a:p>
                      <a:pPr>
                        <a:lnSpc>
                          <a:spcPct val="150000"/>
                        </a:lnSpc>
                        <a:spcBef>
                          <a:spcPts val="0"/>
                        </a:spcBef>
                      </a:pPr>
                      <a:r>
                        <a:rPr lang="ja-JP" altLang="en-US" sz="3200" b="1" baseline="0" dirty="0">
                          <a:solidFill>
                            <a:srgbClr val="58585A"/>
                          </a:solidFill>
                          <a:latin typeface="HGPｺﾞｼｯｸM" panose="020B0600000000000000" pitchFamily="50" charset="-128"/>
                          <a:ea typeface="HGPｺﾞｼｯｸM" panose="020B0600000000000000" pitchFamily="50" charset="-128"/>
                        </a:rPr>
                        <a:t>受付</a:t>
                      </a:r>
                      <a:endParaRPr lang="en-US" sz="3200" b="1" baseline="0" dirty="0">
                        <a:solidFill>
                          <a:srgbClr val="58585A"/>
                        </a:solidFill>
                        <a:latin typeface="HGPｺﾞｼｯｸM" panose="020B0600000000000000" pitchFamily="50" charset="-128"/>
                        <a:ea typeface="HGPｺﾞｼｯｸM" panose="020B0600000000000000" pitchFamily="50" charset="-128"/>
                      </a:endParaRPr>
                    </a:p>
                  </a:txBody>
                  <a:tcPr>
                    <a:noFill/>
                  </a:tcPr>
                </a:tc>
                <a:tc>
                  <a:txBody>
                    <a:bodyPr/>
                    <a:lstStyle/>
                    <a:p>
                      <a:r>
                        <a:rPr lang="ja-JP" altLang="en-US" sz="3200" dirty="0">
                          <a:solidFill>
                            <a:srgbClr val="17458F"/>
                          </a:solidFill>
                          <a:latin typeface="HGPｺﾞｼｯｸM" panose="020B0600000000000000" pitchFamily="50" charset="-128"/>
                          <a:ea typeface="HGPｺﾞｼｯｸM" panose="020B0600000000000000" pitchFamily="50" charset="-128"/>
                        </a:rPr>
                        <a:t>ＤＤＦには限りあり</a:t>
                      </a:r>
                      <a:endParaRPr lang="en-US" altLang="ja-JP" sz="3200" dirty="0">
                        <a:solidFill>
                          <a:srgbClr val="17458F"/>
                        </a:solidFill>
                        <a:latin typeface="HGPｺﾞｼｯｸM" panose="020B0600000000000000" pitchFamily="50" charset="-128"/>
                        <a:ea typeface="HGPｺﾞｼｯｸM" panose="020B0600000000000000" pitchFamily="50" charset="-128"/>
                      </a:endParaRPr>
                    </a:p>
                    <a:p>
                      <a:r>
                        <a:rPr lang="ja-JP" altLang="en-US" sz="3200" dirty="0">
                          <a:solidFill>
                            <a:srgbClr val="17458F"/>
                          </a:solidFill>
                          <a:latin typeface="HGPｺﾞｼｯｸM" panose="020B0600000000000000" pitchFamily="50" charset="-128"/>
                          <a:ea typeface="HGPｺﾞｼｯｸM" panose="020B0600000000000000" pitchFamily="50" charset="-128"/>
                        </a:rPr>
                        <a:t>要件を満たした</a:t>
                      </a:r>
                      <a:endParaRPr lang="en-US" altLang="ja-JP" sz="3200" dirty="0">
                        <a:solidFill>
                          <a:srgbClr val="17458F"/>
                        </a:solidFill>
                        <a:latin typeface="HGPｺﾞｼｯｸM" panose="020B0600000000000000" pitchFamily="50" charset="-128"/>
                        <a:ea typeface="HGPｺﾞｼｯｸM" panose="020B0600000000000000" pitchFamily="50" charset="-128"/>
                      </a:endParaRPr>
                    </a:p>
                    <a:p>
                      <a:r>
                        <a:rPr lang="en-US" altLang="ja-JP" sz="3200" dirty="0">
                          <a:solidFill>
                            <a:srgbClr val="17458F"/>
                          </a:solidFill>
                          <a:latin typeface="HGPｺﾞｼｯｸM" panose="020B0600000000000000" pitchFamily="50" charset="-128"/>
                          <a:ea typeface="HGPｺﾞｼｯｸM" panose="020B0600000000000000" pitchFamily="50" charset="-128"/>
                        </a:rPr>
                        <a:t>GG</a:t>
                      </a:r>
                      <a:r>
                        <a:rPr lang="ja-JP" altLang="en-US" sz="3200" dirty="0">
                          <a:solidFill>
                            <a:srgbClr val="17458F"/>
                          </a:solidFill>
                          <a:latin typeface="HGPｺﾞｼｯｸM" panose="020B0600000000000000" pitchFamily="50" charset="-128"/>
                          <a:ea typeface="HGPｺﾞｼｯｸM" panose="020B0600000000000000" pitchFamily="50" charset="-128"/>
                        </a:rPr>
                        <a:t>申請可能な</a:t>
                      </a:r>
                      <a:endParaRPr lang="en-US" altLang="ja-JP" sz="3200" dirty="0">
                        <a:solidFill>
                          <a:srgbClr val="17458F"/>
                        </a:solidFill>
                        <a:latin typeface="HGPｺﾞｼｯｸM" panose="020B0600000000000000" pitchFamily="50" charset="-128"/>
                        <a:ea typeface="HGPｺﾞｼｯｸM" panose="020B0600000000000000" pitchFamily="50" charset="-128"/>
                      </a:endParaRPr>
                    </a:p>
                    <a:p>
                      <a:r>
                        <a:rPr lang="ja-JP" altLang="en-US" sz="3200" dirty="0">
                          <a:solidFill>
                            <a:srgbClr val="17458F"/>
                          </a:solidFill>
                          <a:latin typeface="HGPｺﾞｼｯｸM" panose="020B0600000000000000" pitchFamily="50" charset="-128"/>
                          <a:ea typeface="HGPｺﾞｼｯｸM" panose="020B0600000000000000" pitchFamily="50" charset="-128"/>
                        </a:rPr>
                        <a:t>クラブから審査</a:t>
                      </a:r>
                    </a:p>
                  </a:txBody>
                  <a:tcPr>
                    <a:noFill/>
                  </a:tcPr>
                </a:tc>
                <a:tc>
                  <a:txBody>
                    <a:bodyPr/>
                    <a:lstStyle/>
                    <a:p>
                      <a:r>
                        <a:rPr lang="ja-JP" altLang="en-US" sz="3200" dirty="0">
                          <a:solidFill>
                            <a:srgbClr val="17458F"/>
                          </a:solidFill>
                          <a:latin typeface="HGPｺﾞｼｯｸM" panose="020B0600000000000000" pitchFamily="50" charset="-128"/>
                          <a:ea typeface="HGPｺﾞｼｯｸM" panose="020B0600000000000000" pitchFamily="50" charset="-128"/>
                        </a:rPr>
                        <a:t>随時</a:t>
                      </a:r>
                      <a:endParaRPr lang="en-US" sz="3200" dirty="0">
                        <a:solidFill>
                          <a:srgbClr val="17458F"/>
                        </a:solidFill>
                        <a:latin typeface="HGPｺﾞｼｯｸM" panose="020B0600000000000000" pitchFamily="50" charset="-128"/>
                        <a:ea typeface="HGPｺﾞｼｯｸM" panose="020B0600000000000000" pitchFamily="50" charset="-128"/>
                      </a:endParaRPr>
                    </a:p>
                  </a:txBody>
                  <a:tcPr>
                    <a:noFill/>
                  </a:tcPr>
                </a:tc>
                <a:extLst>
                  <a:ext uri="{0D108BD9-81ED-4DB2-BD59-A6C34878D82A}">
                    <a16:rowId xmlns:a16="http://schemas.microsoft.com/office/drawing/2014/main" val="3712349323"/>
                  </a:ext>
                </a:extLst>
              </a:tr>
            </a:tbl>
          </a:graphicData>
        </a:graphic>
      </p:graphicFrame>
    </p:spTree>
    <p:custDataLst>
      <p:tags r:id="rId1"/>
    </p:custDataLst>
    <p:extLst>
      <p:ext uri="{BB962C8B-B14F-4D97-AF65-F5344CB8AC3E}">
        <p14:creationId xmlns:p14="http://schemas.microsoft.com/office/powerpoint/2010/main" val="35098583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p:cNvGrpSpPr/>
          <p:nvPr/>
        </p:nvGrpSpPr>
        <p:grpSpPr>
          <a:xfrm>
            <a:off x="118304" y="3886200"/>
            <a:ext cx="8688238" cy="2965753"/>
            <a:chOff x="-1738086" y="4618220"/>
            <a:chExt cx="12383452" cy="3919798"/>
          </a:xfrm>
        </p:grpSpPr>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22620" y="4618220"/>
              <a:ext cx="12353926"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38086" y="6937818"/>
              <a:ext cx="123634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37134" y="5381485"/>
              <a:ext cx="123825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グループ化 3"/>
          <p:cNvGrpSpPr/>
          <p:nvPr/>
        </p:nvGrpSpPr>
        <p:grpSpPr>
          <a:xfrm>
            <a:off x="310042" y="1043112"/>
            <a:ext cx="8491058" cy="2766888"/>
            <a:chOff x="-1333500" y="784490"/>
            <a:chExt cx="11811000" cy="3848720"/>
          </a:xfrm>
        </p:grpSpPr>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23975" y="784490"/>
              <a:ext cx="117919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33500" y="3833110"/>
              <a:ext cx="118110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19213" y="3048000"/>
              <a:ext cx="11782426"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正方形/長方形 1"/>
          <p:cNvSpPr/>
          <p:nvPr/>
        </p:nvSpPr>
        <p:spPr>
          <a:xfrm>
            <a:off x="310042" y="3259271"/>
            <a:ext cx="8480787" cy="55072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23624116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588" y="0"/>
            <a:ext cx="84268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89235521"/>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s3.amazonaws.com/RIProjects/PRDImages/07e64452-cd0a-4fa0-bc81-3a25d9856a0f-7006fe89-8568-459d-9480-d385074f0657-8bbad31d-f48e-44e9-b2b2-26d0e134d153-92514171-1-SlideShowPhot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3982" y="0"/>
            <a:ext cx="4980018" cy="2840874"/>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s3.amazonaws.com/RIProjects/PRDImages/07e64452-cd0a-4fa0-bc81-3a25d9856a0f-7006fe89-8568-459d-9480-d385074f0657-8bbad31d-f48e-44e9-b2b2-26d0e134d153-92515234-1-SlideShowPhot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57600" y="2743200"/>
            <a:ext cx="5486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ttps://s3.amazonaws.com/RIProjects/PRDImages/07e64452-cd0a-4fa0-bc81-3a25d9856a0f-7006fe89-8568-459d-9480-d385074f0657-8bbad31d-f48e-44e9-b2b2-26d0e134d153-92515593-1-SlideShowPhot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46759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0" y="4267200"/>
            <a:ext cx="9144000" cy="2308324"/>
          </a:xfrm>
          <a:prstGeom prst="rect">
            <a:avLst/>
          </a:prstGeom>
        </p:spPr>
        <p:txBody>
          <a:bodyPr wrap="square">
            <a:spAutoFit/>
          </a:bodyPr>
          <a:lstStyle/>
          <a:p>
            <a:r>
              <a:rPr lang="ja-JP" altLang="en-US"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持続可能な</a:t>
            </a:r>
            <a:endParaRPr lang="en-US" altLang="ja-JP"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r>
              <a:rPr lang="ja-JP" altLang="en-US"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良い生活への変化を</a:t>
            </a:r>
            <a:endParaRPr lang="en-US" altLang="ja-JP"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0" y="1957924"/>
            <a:ext cx="8534400" cy="1569660"/>
          </a:xfrm>
          <a:prstGeom prst="rect">
            <a:avLst/>
          </a:prstGeom>
        </p:spPr>
        <p:txBody>
          <a:bodyPr wrap="square">
            <a:spAutoFit/>
          </a:bodyPr>
          <a:lstStyle/>
          <a:p>
            <a:r>
              <a:rPr lang="en-US" altLang="ja-JP" sz="9600" b="1" dirty="0">
                <a:solidFill>
                  <a:srgbClr val="F7A81B"/>
                </a:solidFill>
                <a:effectLst>
                  <a:outerShdw blurRad="38100" dist="38100" dir="2700000" algn="tl">
                    <a:srgbClr val="000000">
                      <a:alpha val="43137"/>
                    </a:srgbClr>
                  </a:outerShdw>
                </a:effectLst>
                <a:latin typeface="Arial Narrow" panose="020B0606020202030204" pitchFamily="34" charset="0"/>
              </a:rPr>
              <a:t>TAKE ACTION</a:t>
            </a:r>
          </a:p>
        </p:txBody>
      </p:sp>
    </p:spTree>
    <p:custDataLst>
      <p:tags r:id="rId1"/>
    </p:custDataLst>
    <p:extLst>
      <p:ext uri="{BB962C8B-B14F-4D97-AF65-F5344CB8AC3E}">
        <p14:creationId xmlns:p14="http://schemas.microsoft.com/office/powerpoint/2010/main" val="19129284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https://s3.amazonaws.com/RIProjects/PRDImages/92c9469b-011c-4caa-ba44-0b9d2c686f51-e7ba0c78-5c00-4561-a109-ca96f6cf9e0c-b4aa9557-e27e-40ed-9787-fc0ad9b2a523-10214280-1-SlideShowPhot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 y="3543299"/>
            <a:ext cx="4419601" cy="331470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s3.amazonaws.com/RIProjects/PRDImages/92c9469b-011c-4caa-ba44-0b9d2c686f51-e7ba0c78-5c00-4561-a109-ca96f6cf9e0c-b4aa9557-e27e-40ed-9787-fc0ad9b2a523-102140783-1-SlideShowPhot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3000" y="0"/>
            <a:ext cx="4191000" cy="419100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s://s3.amazonaws.com/RIProjects/PRDImages/92c9469b-011c-4caa-ba44-0b9d2c686f51-e7ba0c78-5c00-4561-a109-ca96f6cf9e0c-b4aa9557-e27e-40ed-9787-fc0ad9b2a523-102140330-1-SlideShowPhot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39055" y="2833194"/>
            <a:ext cx="5404945" cy="405370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s://s3.amazonaws.com/RIProjects/PRDImages/92c9469b-011c-4caa-ba44-0b9d2c686f51-e7ba0c78-5c00-4561-a109-ca96f6cf9e0c-b4aa9557-e27e-40ed-9787-fc0ad9b2a523-102141580-1-SlideShowPhot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1"/>
            <a:ext cx="5181601" cy="388620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1524000" y="4860048"/>
            <a:ext cx="6477000" cy="1200329"/>
          </a:xfrm>
          <a:prstGeom prst="rect">
            <a:avLst/>
          </a:prstGeom>
        </p:spPr>
        <p:txBody>
          <a:bodyPr wrap="square">
            <a:spAutoFit/>
          </a:bodyPr>
          <a:lstStyle/>
          <a:p>
            <a:r>
              <a:rPr lang="ja-JP" altLang="en-US"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自立を視野に</a:t>
            </a:r>
            <a:endParaRPr lang="en-US" altLang="ja-JP"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0" y="1957924"/>
            <a:ext cx="8534400" cy="1569660"/>
          </a:xfrm>
          <a:prstGeom prst="rect">
            <a:avLst/>
          </a:prstGeom>
        </p:spPr>
        <p:txBody>
          <a:bodyPr wrap="square">
            <a:spAutoFit/>
          </a:bodyPr>
          <a:lstStyle/>
          <a:p>
            <a:r>
              <a:rPr lang="en-US" altLang="ja-JP" sz="9600" b="1" dirty="0">
                <a:solidFill>
                  <a:srgbClr val="F7A81B"/>
                </a:solidFill>
                <a:effectLst>
                  <a:outerShdw blurRad="38100" dist="38100" dir="2700000" algn="tl">
                    <a:srgbClr val="000000">
                      <a:alpha val="43137"/>
                    </a:srgbClr>
                  </a:outerShdw>
                </a:effectLst>
                <a:latin typeface="Arial Narrow" panose="020B0606020202030204" pitchFamily="34" charset="0"/>
              </a:rPr>
              <a:t>TAKE ACTION</a:t>
            </a:r>
          </a:p>
        </p:txBody>
      </p:sp>
    </p:spTree>
    <p:custDataLst>
      <p:tags r:id="rId1"/>
    </p:custDataLst>
    <p:extLst>
      <p:ext uri="{BB962C8B-B14F-4D97-AF65-F5344CB8AC3E}">
        <p14:creationId xmlns:p14="http://schemas.microsoft.com/office/powerpoint/2010/main" val="19129284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s3.amazonaws.com/RIProjects/PRDImages/dd8ae341-1a2b-4293-8821-126400ab2c4e-7f4a87ff-5854-4822-80ad-8b952a5370ed-13991446-2570-42b1-bb9a-b6df720c7b98-11636567-1-SlideShowPhot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799" y="-1"/>
            <a:ext cx="4267201"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s3.amazonaws.com/RIProjects/PRDImages/dd8ae341-1a2b-4293-8821-126400ab2c4e-7f4a87ff-5854-4822-80ad-8b952a5370ed-13991446-2570-42b1-bb9a-b6df720c7b98-11630176-1-SlideShowPhot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3714750"/>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s3.amazonaws.com/RIProjects/PRDImages/dd8ae341-1a2b-4293-8821-126400ab2c4e-7f4a87ff-5854-4822-80ad-8b952a5370ed-13991446-2570-42b1-bb9a-b6df720c7b98-1163182-1-SlideShowPhot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38600" y="2951448"/>
            <a:ext cx="5105400" cy="389867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3.amazonaws.com/RIProjects/PRDImages/dd8ae341-1a2b-4293-8821-126400ab2c4e-7f4a87ff-5854-4822-80ad-8b952a5370ed-13991446-2570-42b1-bb9a-b6df720c7b98-11632488-1-SlideShowPhot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767" y="0"/>
            <a:ext cx="5775515" cy="433163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852937" y="4953000"/>
            <a:ext cx="8305800" cy="1200329"/>
          </a:xfrm>
          <a:prstGeom prst="rect">
            <a:avLst/>
          </a:prstGeom>
        </p:spPr>
        <p:txBody>
          <a:bodyPr wrap="square">
            <a:spAutoFit/>
          </a:bodyPr>
          <a:lstStyle/>
          <a:p>
            <a:pPr algn="r"/>
            <a:r>
              <a:rPr lang="ja-JP" altLang="en-US"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長期的に支援する</a:t>
            </a:r>
            <a:endParaRPr lang="en-US" altLang="ja-JP"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0" y="1957924"/>
            <a:ext cx="8534400" cy="1569660"/>
          </a:xfrm>
          <a:prstGeom prst="rect">
            <a:avLst/>
          </a:prstGeom>
        </p:spPr>
        <p:txBody>
          <a:bodyPr wrap="square">
            <a:spAutoFit/>
          </a:bodyPr>
          <a:lstStyle/>
          <a:p>
            <a:r>
              <a:rPr lang="en-US" altLang="ja-JP" sz="9600" b="1" dirty="0">
                <a:solidFill>
                  <a:srgbClr val="F7A81B"/>
                </a:solidFill>
                <a:effectLst>
                  <a:outerShdw blurRad="38100" dist="38100" dir="2700000" algn="tl">
                    <a:srgbClr val="000000">
                      <a:alpha val="43137"/>
                    </a:srgbClr>
                  </a:outerShdw>
                </a:effectLst>
                <a:latin typeface="Arial Narrow" panose="020B0606020202030204" pitchFamily="34" charset="0"/>
              </a:rPr>
              <a:t>TAKE ACTION</a:t>
            </a:r>
          </a:p>
        </p:txBody>
      </p:sp>
    </p:spTree>
    <p:custDataLst>
      <p:tags r:id="rId1"/>
    </p:custDataLst>
    <p:extLst>
      <p:ext uri="{BB962C8B-B14F-4D97-AF65-F5344CB8AC3E}">
        <p14:creationId xmlns:p14="http://schemas.microsoft.com/office/powerpoint/2010/main" val="19129284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081" y="1"/>
            <a:ext cx="84518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892355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167161" y="-22862"/>
            <a:ext cx="6372525" cy="3474585"/>
            <a:chOff x="706573" y="1457764"/>
            <a:chExt cx="11739940" cy="6401139"/>
          </a:xfrm>
        </p:grpSpPr>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4646369" y="-2256267"/>
              <a:ext cx="3415824" cy="1084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956" b="-6306"/>
            <a:stretch/>
          </p:blipFill>
          <p:spPr bwMode="auto">
            <a:xfrm rot="16200000">
              <a:off x="4873224" y="285614"/>
              <a:ext cx="3406638" cy="1173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図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6073988" cy="3543160"/>
          </a:xfrm>
          <a:prstGeom prst="rect">
            <a:avLst/>
          </a:prstGeom>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3375704"/>
            <a:ext cx="4191000" cy="344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32766" y="2438400"/>
            <a:ext cx="5780753" cy="440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2743200" y="1044476"/>
            <a:ext cx="6400800" cy="2308324"/>
          </a:xfrm>
          <a:prstGeom prst="rect">
            <a:avLst/>
          </a:prstGeom>
        </p:spPr>
        <p:txBody>
          <a:bodyPr wrap="square">
            <a:spAutoFit/>
          </a:bodyPr>
          <a:lstStyle/>
          <a:p>
            <a:pPr algn="r"/>
            <a:r>
              <a:rPr lang="ja-JP" altLang="en-US"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協同提唱者を</a:t>
            </a:r>
            <a:endParaRPr lang="en-US" altLang="ja-JP"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lgn="r"/>
            <a:r>
              <a:rPr lang="ja-JP" altLang="en-US"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見つけよう</a:t>
            </a:r>
            <a:endParaRPr lang="en-US" altLang="ja-JP"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0" y="3734812"/>
            <a:ext cx="9113519" cy="3046988"/>
          </a:xfrm>
          <a:prstGeom prst="rect">
            <a:avLst/>
          </a:prstGeom>
        </p:spPr>
        <p:txBody>
          <a:bodyPr wrap="square">
            <a:spAutoFit/>
          </a:bodyPr>
          <a:lstStyle/>
          <a:p>
            <a:r>
              <a:rPr lang="en-US" altLang="ja-JP" sz="9600" b="1" dirty="0">
                <a:solidFill>
                  <a:srgbClr val="F7A81B"/>
                </a:solidFill>
                <a:effectLst>
                  <a:outerShdw blurRad="38100" dist="38100" dir="2700000" algn="tl">
                    <a:srgbClr val="000000">
                      <a:alpha val="43137"/>
                    </a:srgbClr>
                  </a:outerShdw>
                </a:effectLst>
                <a:latin typeface="Arial Narrow" panose="020B0606020202030204" pitchFamily="34" charset="0"/>
              </a:rPr>
              <a:t>EXCHANGE IDEAS</a:t>
            </a:r>
          </a:p>
        </p:txBody>
      </p:sp>
    </p:spTree>
    <p:custDataLst>
      <p:tags r:id="rId1"/>
    </p:custDataLst>
    <p:extLst>
      <p:ext uri="{BB962C8B-B14F-4D97-AF65-F5344CB8AC3E}">
        <p14:creationId xmlns:p14="http://schemas.microsoft.com/office/powerpoint/2010/main" val="111568651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143" y="0"/>
            <a:ext cx="84217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32489983"/>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81200"/>
            <a:ext cx="8229600" cy="4525963"/>
          </a:xfrm>
        </p:spPr>
        <p:txBody>
          <a:bodyPr/>
          <a:lstStyle/>
          <a:p>
            <a:r>
              <a:rPr lang="ja-JP" altLang="en-US" sz="4400" dirty="0">
                <a:solidFill>
                  <a:srgbClr val="17458F"/>
                </a:solidFill>
                <a:latin typeface="HGPｺﾞｼｯｸM" panose="020B0600000000000000" pitchFamily="50" charset="-128"/>
                <a:ea typeface="HGPｺﾞｼｯｸM" panose="020B0600000000000000" pitchFamily="50" charset="-128"/>
              </a:rPr>
              <a:t>平和と紛争予防／紛争解決</a:t>
            </a:r>
          </a:p>
          <a:p>
            <a:r>
              <a:rPr lang="ja-JP" altLang="en-US" sz="4400" dirty="0">
                <a:solidFill>
                  <a:srgbClr val="17458F"/>
                </a:solidFill>
                <a:latin typeface="HGPｺﾞｼｯｸM" panose="020B0600000000000000" pitchFamily="50" charset="-128"/>
                <a:ea typeface="HGPｺﾞｼｯｸM" panose="020B0600000000000000" pitchFamily="50" charset="-128"/>
              </a:rPr>
              <a:t>疾病予防と治療</a:t>
            </a:r>
          </a:p>
          <a:p>
            <a:r>
              <a:rPr lang="ja-JP" altLang="en-US" sz="4400" dirty="0">
                <a:solidFill>
                  <a:srgbClr val="17458F"/>
                </a:solidFill>
                <a:latin typeface="HGPｺﾞｼｯｸM" panose="020B0600000000000000" pitchFamily="50" charset="-128"/>
                <a:ea typeface="HGPｺﾞｼｯｸM" panose="020B0600000000000000" pitchFamily="50" charset="-128"/>
              </a:rPr>
              <a:t>水と衛生</a:t>
            </a:r>
          </a:p>
          <a:p>
            <a:r>
              <a:rPr lang="ja-JP" altLang="en-US" sz="4400" dirty="0">
                <a:solidFill>
                  <a:srgbClr val="17458F"/>
                </a:solidFill>
                <a:latin typeface="HGPｺﾞｼｯｸM" panose="020B0600000000000000" pitchFamily="50" charset="-128"/>
                <a:ea typeface="HGPｺﾞｼｯｸM" panose="020B0600000000000000" pitchFamily="50" charset="-128"/>
              </a:rPr>
              <a:t>母子の健康</a:t>
            </a:r>
          </a:p>
          <a:p>
            <a:r>
              <a:rPr lang="ja-JP" altLang="en-US" sz="4400" dirty="0">
                <a:solidFill>
                  <a:srgbClr val="17458F"/>
                </a:solidFill>
                <a:latin typeface="HGPｺﾞｼｯｸM" panose="020B0600000000000000" pitchFamily="50" charset="-128"/>
                <a:ea typeface="HGPｺﾞｼｯｸM" panose="020B0600000000000000" pitchFamily="50" charset="-128"/>
              </a:rPr>
              <a:t>基本的教育と識字率向上</a:t>
            </a:r>
          </a:p>
          <a:p>
            <a:r>
              <a:rPr lang="ja-JP" altLang="en-US" sz="4400" dirty="0">
                <a:solidFill>
                  <a:srgbClr val="17458F"/>
                </a:solidFill>
                <a:latin typeface="HGPｺﾞｼｯｸM" panose="020B0600000000000000" pitchFamily="50" charset="-128"/>
                <a:ea typeface="HGPｺﾞｼｯｸM" panose="020B0600000000000000" pitchFamily="50" charset="-128"/>
              </a:rPr>
              <a:t>経済と地域社会の発展</a:t>
            </a:r>
            <a:endParaRPr lang="en-US" sz="4400" dirty="0">
              <a:solidFill>
                <a:srgbClr val="17458F"/>
              </a:solidFill>
              <a:latin typeface="HGPｺﾞｼｯｸM" panose="020B0600000000000000" pitchFamily="50" charset="-128"/>
              <a:ea typeface="HGPｺﾞｼｯｸM" panose="020B0600000000000000" pitchFamily="50" charset="-128"/>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312" y="914400"/>
            <a:ext cx="8001000" cy="1122180"/>
          </a:xfrm>
          <a:prstGeom prst="rect">
            <a:avLst/>
          </a:prstGeom>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086937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 y="0"/>
            <a:ext cx="10287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990600" y="3459540"/>
            <a:ext cx="8534400" cy="1569660"/>
          </a:xfrm>
          <a:prstGeom prst="rect">
            <a:avLst/>
          </a:prstGeom>
        </p:spPr>
        <p:txBody>
          <a:bodyPr wrap="square">
            <a:spAutoFit/>
          </a:bodyPr>
          <a:lstStyle/>
          <a:p>
            <a:r>
              <a:rPr lang="en-US" altLang="ja-JP" sz="9600" b="1" dirty="0">
                <a:solidFill>
                  <a:srgbClr val="F7A81B"/>
                </a:solidFill>
                <a:effectLst>
                  <a:outerShdw blurRad="38100" dist="38100" dir="2700000" algn="tl">
                    <a:srgbClr val="000000">
                      <a:alpha val="43137"/>
                    </a:srgbClr>
                  </a:outerShdw>
                </a:effectLst>
                <a:latin typeface="Arial Narrow" panose="020B0606020202030204" pitchFamily="34" charset="0"/>
              </a:rPr>
              <a:t>JOIN</a:t>
            </a:r>
            <a:r>
              <a:rPr lang="ja-JP" altLang="en-US" sz="9600" b="1" dirty="0">
                <a:solidFill>
                  <a:srgbClr val="F7A81B"/>
                </a:solidFill>
                <a:effectLst>
                  <a:outerShdw blurRad="38100" dist="38100" dir="2700000" algn="tl">
                    <a:srgbClr val="000000">
                      <a:alpha val="43137"/>
                    </a:srgbClr>
                  </a:outerShdw>
                </a:effectLst>
                <a:latin typeface="Arial Narrow" panose="020B0606020202030204" pitchFamily="34" charset="0"/>
              </a:rPr>
              <a:t>　</a:t>
            </a:r>
            <a:r>
              <a:rPr lang="en-US" altLang="ja-JP" sz="9600" b="1" dirty="0">
                <a:solidFill>
                  <a:srgbClr val="F7A81B"/>
                </a:solidFill>
                <a:effectLst>
                  <a:outerShdw blurRad="38100" dist="38100" dir="2700000" algn="tl">
                    <a:srgbClr val="000000">
                      <a:alpha val="43137"/>
                    </a:srgbClr>
                  </a:outerShdw>
                </a:effectLst>
                <a:latin typeface="Arial Narrow" panose="020B0606020202030204" pitchFamily="34" charset="0"/>
              </a:rPr>
              <a:t>LEADERS</a:t>
            </a:r>
          </a:p>
        </p:txBody>
      </p:sp>
    </p:spTree>
    <p:custDataLst>
      <p:tags r:id="rId1"/>
    </p:custDataLst>
    <p:extLst>
      <p:ext uri="{BB962C8B-B14F-4D97-AF65-F5344CB8AC3E}">
        <p14:creationId xmlns:p14="http://schemas.microsoft.com/office/powerpoint/2010/main" val="1375255002"/>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0104" y="0"/>
            <a:ext cx="5123792" cy="6858000"/>
          </a:xfrm>
          <a:prstGeom prst="rect">
            <a:avLst/>
          </a:prstGeom>
        </p:spPr>
      </p:pic>
    </p:spTree>
    <p:custDataLst>
      <p:tags r:id="rId1"/>
    </p:custDataLst>
    <p:extLst>
      <p:ext uri="{BB962C8B-B14F-4D97-AF65-F5344CB8AC3E}">
        <p14:creationId xmlns:p14="http://schemas.microsoft.com/office/powerpoint/2010/main" val="14751064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ステップ １</a:t>
            </a:r>
            <a:endParaRPr lang="en-US" dirty="0">
              <a:latin typeface="MS PGothic" panose="020B0600070205080204" pitchFamily="34" charset="-128"/>
              <a:ea typeface="MS PGothic" panose="020B0600070205080204" pitchFamily="34" charset="-128"/>
            </a:endParaRPr>
          </a:p>
        </p:txBody>
      </p:sp>
      <p:pic>
        <p:nvPicPr>
          <p:cNvPr id="3" name="Picture 2"/>
          <p:cNvPicPr>
            <a:picLocks noChangeAspect="1"/>
          </p:cNvPicPr>
          <p:nvPr/>
        </p:nvPicPr>
        <p:blipFill>
          <a:blip r:embed="rId4"/>
          <a:stretch>
            <a:fillRect/>
          </a:stretch>
        </p:blipFill>
        <p:spPr>
          <a:xfrm>
            <a:off x="-142703" y="1828799"/>
            <a:ext cx="9337966" cy="3200402"/>
          </a:xfrm>
          <a:prstGeom prst="rect">
            <a:avLst/>
          </a:prstGeom>
        </p:spPr>
      </p:pic>
    </p:spTree>
    <p:custDataLst>
      <p:tags r:id="rId1"/>
    </p:custDataLst>
    <p:extLst>
      <p:ext uri="{BB962C8B-B14F-4D97-AF65-F5344CB8AC3E}">
        <p14:creationId xmlns:p14="http://schemas.microsoft.com/office/powerpoint/2010/main" val="33764812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91" y="1295400"/>
            <a:ext cx="9024809" cy="470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139488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764" y="1508234"/>
            <a:ext cx="9086704" cy="467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567229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532" y="1524000"/>
            <a:ext cx="9048832" cy="470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567229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1467018"/>
            <a:ext cx="9144000" cy="476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567229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ステップ ２</a:t>
            </a:r>
            <a:endParaRPr lang="en-US" dirty="0">
              <a:latin typeface="MS PGothic" panose="020B0600070205080204" pitchFamily="34" charset="-128"/>
              <a:ea typeface="MS PGothic" panose="020B0600070205080204" pitchFamily="34" charset="-128"/>
            </a:endParaRPr>
          </a:p>
        </p:txBody>
      </p:sp>
      <p:pic>
        <p:nvPicPr>
          <p:cNvPr id="3" name="Picture 2"/>
          <p:cNvPicPr>
            <a:picLocks noChangeAspect="1"/>
          </p:cNvPicPr>
          <p:nvPr/>
        </p:nvPicPr>
        <p:blipFill>
          <a:blip r:embed="rId4"/>
          <a:stretch>
            <a:fillRect/>
          </a:stretch>
        </p:blipFill>
        <p:spPr>
          <a:xfrm>
            <a:off x="-152400" y="1934008"/>
            <a:ext cx="10972800" cy="3857192"/>
          </a:xfrm>
          <a:prstGeom prst="rect">
            <a:avLst/>
          </a:prstGeom>
        </p:spPr>
      </p:pic>
    </p:spTree>
    <p:custDataLst>
      <p:tags r:id="rId1"/>
    </p:custDataLst>
    <p:extLst>
      <p:ext uri="{BB962C8B-B14F-4D97-AF65-F5344CB8AC3E}">
        <p14:creationId xmlns:p14="http://schemas.microsoft.com/office/powerpoint/2010/main" val="4276988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今西\Desktop\ロータリー補助金関係\財団セミナー2018.9.1\GG1875889_協力団体を追加？.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93" y="980090"/>
            <a:ext cx="12216648" cy="686851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4038600" y="5386853"/>
            <a:ext cx="4634768" cy="1200329"/>
          </a:xfrm>
          <a:prstGeom prst="rect">
            <a:avLst/>
          </a:prstGeom>
          <a:noFill/>
          <a:ln w="63500">
            <a:solidFill>
              <a:srgbClr val="C00000"/>
            </a:solidFill>
          </a:ln>
        </p:spPr>
        <p:txBody>
          <a:bodyPr wrap="square">
            <a:spAutoFit/>
          </a:bodyPr>
          <a:lstStyle/>
          <a:p>
            <a:r>
              <a:rPr lang="en-US" altLang="ja-JP" sz="7200" b="1" dirty="0">
                <a:solidFill>
                  <a:srgbClr val="C00000"/>
                </a:solidFill>
                <a:effectLst>
                  <a:outerShdw blurRad="38100" dist="38100" dir="2700000" algn="tl">
                    <a:srgbClr val="000000">
                      <a:alpha val="43137"/>
                    </a:srgbClr>
                  </a:outerShdw>
                </a:effectLst>
                <a:latin typeface="Arial Narrow" panose="020B0606020202030204" pitchFamily="34" charset="0"/>
                <a:ea typeface="HGPｺﾞｼｯｸM" panose="020B0600000000000000" pitchFamily="50" charset="-128"/>
              </a:rPr>
              <a:t>MY ROTARY</a:t>
            </a:r>
          </a:p>
        </p:txBody>
      </p:sp>
    </p:spTree>
    <p:custDataLst>
      <p:tags r:id="rId1"/>
    </p:custDataLst>
    <p:extLst>
      <p:ext uri="{BB962C8B-B14F-4D97-AF65-F5344CB8AC3E}">
        <p14:creationId xmlns:p14="http://schemas.microsoft.com/office/powerpoint/2010/main" val="32653659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62400" y="4876800"/>
            <a:ext cx="3054486" cy="657469"/>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6800" y="3429000"/>
            <a:ext cx="2623226" cy="2442210"/>
          </a:xfrm>
          <a:prstGeom prst="rect">
            <a:avLst/>
          </a:prstGeom>
        </p:spPr>
      </p:pic>
      <p:sp>
        <p:nvSpPr>
          <p:cNvPr id="2" name="Title 1"/>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ステップ ３</a:t>
            </a:r>
            <a:endParaRPr lang="en-US" dirty="0">
              <a:latin typeface="MS PGothic" panose="020B0600070205080204" pitchFamily="34" charset="-128"/>
              <a:ea typeface="MS PGothic" panose="020B0600070205080204" pitchFamily="34" charset="-128"/>
            </a:endParaRPr>
          </a:p>
        </p:txBody>
      </p:sp>
      <p:pic>
        <p:nvPicPr>
          <p:cNvPr id="3" name="Picture 2"/>
          <p:cNvPicPr>
            <a:picLocks noChangeAspect="1"/>
          </p:cNvPicPr>
          <p:nvPr/>
        </p:nvPicPr>
        <p:blipFill>
          <a:blip r:embed="rId6"/>
          <a:stretch>
            <a:fillRect/>
          </a:stretch>
        </p:blipFill>
        <p:spPr>
          <a:xfrm>
            <a:off x="-76200" y="1219200"/>
            <a:ext cx="9279685" cy="2514600"/>
          </a:xfrm>
          <a:prstGeom prst="rect">
            <a:avLst/>
          </a:prstGeom>
        </p:spPr>
      </p:pic>
    </p:spTree>
    <p:custDataLst>
      <p:tags r:id="rId1"/>
    </p:custDataLst>
    <p:extLst>
      <p:ext uri="{BB962C8B-B14F-4D97-AF65-F5344CB8AC3E}">
        <p14:creationId xmlns:p14="http://schemas.microsoft.com/office/powerpoint/2010/main" val="25143879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ステップ ４</a:t>
            </a:r>
            <a:endParaRPr lang="en-US" dirty="0">
              <a:latin typeface="MS PGothic" panose="020B0600070205080204" pitchFamily="34" charset="-128"/>
              <a:ea typeface="MS PGothic" panose="020B0600070205080204" pitchFamily="34" charset="-128"/>
            </a:endParaRPr>
          </a:p>
        </p:txBody>
      </p:sp>
      <p:pic>
        <p:nvPicPr>
          <p:cNvPr id="3" name="Picture 2"/>
          <p:cNvPicPr>
            <a:picLocks noChangeAspect="1"/>
          </p:cNvPicPr>
          <p:nvPr/>
        </p:nvPicPr>
        <p:blipFill>
          <a:blip r:embed="rId4"/>
          <a:stretch>
            <a:fillRect/>
          </a:stretch>
        </p:blipFill>
        <p:spPr>
          <a:xfrm>
            <a:off x="-102036" y="1683587"/>
            <a:ext cx="9634656" cy="3726613"/>
          </a:xfrm>
          <a:prstGeom prst="rect">
            <a:avLst/>
          </a:prstGeom>
        </p:spPr>
      </p:pic>
    </p:spTree>
    <p:custDataLst>
      <p:tags r:id="rId1"/>
    </p:custDataLst>
    <p:extLst>
      <p:ext uri="{BB962C8B-B14F-4D97-AF65-F5344CB8AC3E}">
        <p14:creationId xmlns:p14="http://schemas.microsoft.com/office/powerpoint/2010/main" val="12636297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
            <a:ext cx="9144001" cy="6865035"/>
          </a:xfrm>
          <a:prstGeom prst="rect">
            <a:avLst/>
          </a:prstGeom>
        </p:spPr>
      </p:pic>
      <p:sp>
        <p:nvSpPr>
          <p:cNvPr id="6" name="正方形/長方形 5"/>
          <p:cNvSpPr/>
          <p:nvPr/>
        </p:nvSpPr>
        <p:spPr>
          <a:xfrm>
            <a:off x="0" y="30540"/>
            <a:ext cx="6477000" cy="2308324"/>
          </a:xfrm>
          <a:prstGeom prst="rect">
            <a:avLst/>
          </a:prstGeom>
        </p:spPr>
        <p:txBody>
          <a:bodyPr wrap="square">
            <a:spAutoFit/>
          </a:bodyPr>
          <a:lstStyle/>
          <a:p>
            <a:r>
              <a:rPr lang="ja-JP" altLang="en-US"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人道的奉仕の</a:t>
            </a:r>
            <a:endParaRPr lang="en-US" altLang="ja-JP"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r>
              <a:rPr lang="ja-JP" altLang="en-US"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重点化と増加</a:t>
            </a:r>
            <a:endParaRPr lang="en-US" altLang="ja-JP" sz="720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4419600" y="6344691"/>
            <a:ext cx="4724400" cy="461665"/>
          </a:xfrm>
          <a:prstGeom prst="rect">
            <a:avLst/>
          </a:prstGeom>
        </p:spPr>
        <p:txBody>
          <a:bodyPr wrap="square">
            <a:spAutoFit/>
          </a:bodyPr>
          <a:lstStyle/>
          <a:p>
            <a:r>
              <a:rPr lang="en-US" altLang="ja-JP" dirty="0">
                <a:solidFill>
                  <a:srgbClr val="000000"/>
                </a:solidFill>
                <a:latin typeface="Arial Narrow" panose="020B0606020202030204" pitchFamily="34" charset="0"/>
              </a:rPr>
              <a:t>© Rotary International/Monika </a:t>
            </a:r>
            <a:r>
              <a:rPr lang="en-US" altLang="ja-JP" dirty="0" err="1">
                <a:solidFill>
                  <a:srgbClr val="000000"/>
                </a:solidFill>
                <a:latin typeface="Arial Narrow" panose="020B0606020202030204" pitchFamily="34" charset="0"/>
              </a:rPr>
              <a:t>Lozinska</a:t>
            </a:r>
            <a:endParaRPr lang="en-US" altLang="ja-JP" dirty="0">
              <a:solidFill>
                <a:srgbClr val="000000"/>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445761316"/>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443"/>
            <a:ext cx="12333486"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4038600" y="1447800"/>
            <a:ext cx="4634768" cy="1200329"/>
          </a:xfrm>
          <a:prstGeom prst="rect">
            <a:avLst/>
          </a:prstGeom>
          <a:noFill/>
          <a:ln w="63500">
            <a:solidFill>
              <a:srgbClr val="C00000"/>
            </a:solidFill>
          </a:ln>
        </p:spPr>
        <p:txBody>
          <a:bodyPr wrap="square">
            <a:spAutoFit/>
          </a:bodyPr>
          <a:lstStyle/>
          <a:p>
            <a:r>
              <a:rPr lang="en-US" altLang="ja-JP" sz="7200" b="1" dirty="0">
                <a:solidFill>
                  <a:srgbClr val="C00000"/>
                </a:solidFill>
                <a:effectLst>
                  <a:outerShdw blurRad="38100" dist="38100" dir="2700000" algn="tl">
                    <a:srgbClr val="000000">
                      <a:alpha val="43137"/>
                    </a:srgbClr>
                  </a:outerShdw>
                </a:effectLst>
                <a:latin typeface="Arial Narrow" panose="020B0606020202030204" pitchFamily="34" charset="0"/>
                <a:ea typeface="HGPｺﾞｼｯｸM" panose="020B0600000000000000" pitchFamily="50" charset="-128"/>
              </a:rPr>
              <a:t>MY ROTARY</a:t>
            </a:r>
          </a:p>
        </p:txBody>
      </p:sp>
    </p:spTree>
    <p:custDataLst>
      <p:tags r:id="rId1"/>
    </p:custDataLst>
    <p:extLst>
      <p:ext uri="{BB962C8B-B14F-4D97-AF65-F5344CB8AC3E}">
        <p14:creationId xmlns:p14="http://schemas.microsoft.com/office/powerpoint/2010/main" val="28892355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1026188"/>
            <a:ext cx="12270186" cy="689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4038600" y="5386853"/>
            <a:ext cx="4634768" cy="1200329"/>
          </a:xfrm>
          <a:prstGeom prst="rect">
            <a:avLst/>
          </a:prstGeom>
          <a:noFill/>
          <a:ln w="63500">
            <a:solidFill>
              <a:srgbClr val="C00000"/>
            </a:solidFill>
          </a:ln>
        </p:spPr>
        <p:txBody>
          <a:bodyPr wrap="square">
            <a:spAutoFit/>
          </a:bodyPr>
          <a:lstStyle/>
          <a:p>
            <a:r>
              <a:rPr lang="en-US" altLang="ja-JP" sz="7200" b="1" dirty="0">
                <a:solidFill>
                  <a:srgbClr val="C00000"/>
                </a:solidFill>
                <a:effectLst>
                  <a:outerShdw blurRad="38100" dist="38100" dir="2700000" algn="tl">
                    <a:srgbClr val="000000">
                      <a:alpha val="43137"/>
                    </a:srgbClr>
                  </a:outerShdw>
                </a:effectLst>
                <a:latin typeface="Arial Narrow" panose="020B0606020202030204" pitchFamily="34" charset="0"/>
                <a:ea typeface="HGPｺﾞｼｯｸM" panose="020B0600000000000000" pitchFamily="50" charset="-128"/>
              </a:rPr>
              <a:t>MY ROTARY</a:t>
            </a:r>
          </a:p>
        </p:txBody>
      </p:sp>
    </p:spTree>
    <p:custDataLst>
      <p:tags r:id="rId1"/>
    </p:custDataLst>
    <p:extLst>
      <p:ext uri="{BB962C8B-B14F-4D97-AF65-F5344CB8AC3E}">
        <p14:creationId xmlns:p14="http://schemas.microsoft.com/office/powerpoint/2010/main" val="28892355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ステップ ５</a:t>
            </a:r>
            <a:endParaRPr lang="en-US" dirty="0">
              <a:latin typeface="MS PGothic" panose="020B0600070205080204" pitchFamily="34" charset="-128"/>
              <a:ea typeface="MS PGothic" panose="020B0600070205080204" pitchFamily="34" charset="-128"/>
            </a:endParaRPr>
          </a:p>
        </p:txBody>
      </p:sp>
      <p:pic>
        <p:nvPicPr>
          <p:cNvPr id="3" name="Picture 2"/>
          <p:cNvPicPr>
            <a:picLocks noChangeAspect="1"/>
          </p:cNvPicPr>
          <p:nvPr/>
        </p:nvPicPr>
        <p:blipFill>
          <a:blip r:embed="rId4"/>
          <a:stretch>
            <a:fillRect/>
          </a:stretch>
        </p:blipFill>
        <p:spPr>
          <a:xfrm>
            <a:off x="80590" y="1676399"/>
            <a:ext cx="8982820" cy="3505202"/>
          </a:xfrm>
          <a:prstGeom prst="rect">
            <a:avLst/>
          </a:prstGeom>
        </p:spPr>
      </p:pic>
    </p:spTree>
    <p:custDataLst>
      <p:tags r:id="rId1"/>
    </p:custDataLst>
    <p:extLst>
      <p:ext uri="{BB962C8B-B14F-4D97-AF65-F5344CB8AC3E}">
        <p14:creationId xmlns:p14="http://schemas.microsoft.com/office/powerpoint/2010/main" val="33377292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382" y="0"/>
            <a:ext cx="84492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324899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524000"/>
            <a:ext cx="9156398"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324899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863" y="1071563"/>
            <a:ext cx="9229726"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668147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今西\Desktop\ロータリー補助金関係\財団セミナー2018.9.1\無題.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30874"/>
            <a:ext cx="9144000" cy="51461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88069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74010"/>
            <a:ext cx="11176992" cy="628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4038600" y="1371600"/>
            <a:ext cx="4634768" cy="1200329"/>
          </a:xfrm>
          <a:prstGeom prst="rect">
            <a:avLst/>
          </a:prstGeom>
          <a:noFill/>
          <a:ln w="63500">
            <a:solidFill>
              <a:srgbClr val="C00000"/>
            </a:solidFill>
          </a:ln>
        </p:spPr>
        <p:txBody>
          <a:bodyPr wrap="square">
            <a:spAutoFit/>
          </a:bodyPr>
          <a:lstStyle/>
          <a:p>
            <a:r>
              <a:rPr lang="en-US" altLang="ja-JP" sz="7200" b="1" dirty="0">
                <a:solidFill>
                  <a:srgbClr val="C00000"/>
                </a:solidFill>
                <a:effectLst>
                  <a:outerShdw blurRad="38100" dist="38100" dir="2700000" algn="tl">
                    <a:srgbClr val="000000">
                      <a:alpha val="43137"/>
                    </a:srgbClr>
                  </a:outerShdw>
                </a:effectLst>
                <a:latin typeface="Arial Narrow" panose="020B0606020202030204" pitchFamily="34" charset="0"/>
                <a:ea typeface="HGPｺﾞｼｯｸM" panose="020B0600000000000000" pitchFamily="50" charset="-128"/>
              </a:rPr>
              <a:t>MY ROTARY</a:t>
            </a:r>
          </a:p>
        </p:txBody>
      </p:sp>
    </p:spTree>
    <p:custDataLst>
      <p:tags r:id="rId1"/>
    </p:custDataLst>
    <p:extLst>
      <p:ext uri="{BB962C8B-B14F-4D97-AF65-F5344CB8AC3E}">
        <p14:creationId xmlns:p14="http://schemas.microsoft.com/office/powerpoint/2010/main" val="6668147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837" y="0"/>
            <a:ext cx="8430326" cy="6858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324899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6209" y="3733800"/>
            <a:ext cx="1928381" cy="2319894"/>
          </a:xfrm>
          <a:prstGeom prst="rect">
            <a:avLst/>
          </a:prstGeom>
        </p:spPr>
      </p:pic>
      <p:sp>
        <p:nvSpPr>
          <p:cNvPr id="2" name="Title 1"/>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ステップ ６</a:t>
            </a:r>
            <a:endParaRPr lang="en-US" dirty="0">
              <a:latin typeface="MS PGothic" panose="020B0600070205080204" pitchFamily="34" charset="-128"/>
              <a:ea typeface="MS PGothic" panose="020B0600070205080204" pitchFamily="34" charset="-128"/>
            </a:endParaRPr>
          </a:p>
        </p:txBody>
      </p:sp>
      <p:pic>
        <p:nvPicPr>
          <p:cNvPr id="3" name="Picture 2"/>
          <p:cNvPicPr>
            <a:picLocks noChangeAspect="1"/>
          </p:cNvPicPr>
          <p:nvPr/>
        </p:nvPicPr>
        <p:blipFill>
          <a:blip r:embed="rId5"/>
          <a:stretch>
            <a:fillRect/>
          </a:stretch>
        </p:blipFill>
        <p:spPr>
          <a:xfrm>
            <a:off x="0" y="1485432"/>
            <a:ext cx="9127756" cy="2010712"/>
          </a:xfrm>
          <a:prstGeom prst="rect">
            <a:avLst/>
          </a:prstGeom>
        </p:spPr>
      </p:pic>
    </p:spTree>
    <p:custDataLst>
      <p:tags r:id="rId1"/>
    </p:custDataLst>
    <p:extLst>
      <p:ext uri="{BB962C8B-B14F-4D97-AF65-F5344CB8AC3E}">
        <p14:creationId xmlns:p14="http://schemas.microsoft.com/office/powerpoint/2010/main" val="25502126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 y="0"/>
            <a:ext cx="10287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0" y="4267200"/>
            <a:ext cx="9144000" cy="2308324"/>
          </a:xfrm>
          <a:prstGeom prst="rect">
            <a:avLst/>
          </a:prstGeom>
        </p:spPr>
        <p:txBody>
          <a:bodyPr wrap="square">
            <a:spAutoFit/>
          </a:bodyPr>
          <a:lstStyle/>
          <a:p>
            <a:r>
              <a:rPr lang="ja-JP" altLang="en-US" sz="72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二種類の</a:t>
            </a:r>
            <a:endParaRPr lang="en-US" altLang="ja-JP" sz="72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r>
              <a:rPr lang="ja-JP" altLang="en-US" sz="72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補助金プログラム</a:t>
            </a:r>
            <a:endParaRPr lang="en-US" altLang="ja-JP" sz="72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4419600" y="6344691"/>
            <a:ext cx="4724400" cy="461665"/>
          </a:xfrm>
          <a:prstGeom prst="rect">
            <a:avLst/>
          </a:prstGeom>
        </p:spPr>
        <p:txBody>
          <a:bodyPr wrap="square">
            <a:spAutoFit/>
          </a:bodyPr>
          <a:lstStyle/>
          <a:p>
            <a:r>
              <a:rPr lang="en-US" altLang="ja-JP" dirty="0">
                <a:solidFill>
                  <a:srgbClr val="000000"/>
                </a:solidFill>
                <a:latin typeface="Arial Narrow" panose="020B0606020202030204" pitchFamily="34" charset="0"/>
              </a:rPr>
              <a:t>© Rotary International/Monika </a:t>
            </a:r>
            <a:r>
              <a:rPr lang="en-US" altLang="ja-JP" dirty="0" err="1">
                <a:solidFill>
                  <a:srgbClr val="000000"/>
                </a:solidFill>
                <a:latin typeface="Arial Narrow" panose="020B0606020202030204" pitchFamily="34" charset="0"/>
              </a:rPr>
              <a:t>Lozinska</a:t>
            </a:r>
            <a:endParaRPr lang="en-US" altLang="ja-JP" dirty="0">
              <a:solidFill>
                <a:srgbClr val="000000"/>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960649828"/>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51248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4038600" y="997630"/>
            <a:ext cx="4634768" cy="1200329"/>
          </a:xfrm>
          <a:prstGeom prst="rect">
            <a:avLst/>
          </a:prstGeom>
          <a:noFill/>
          <a:ln w="63500">
            <a:solidFill>
              <a:srgbClr val="C00000"/>
            </a:solidFill>
          </a:ln>
        </p:spPr>
        <p:txBody>
          <a:bodyPr wrap="square">
            <a:spAutoFit/>
          </a:bodyPr>
          <a:lstStyle/>
          <a:p>
            <a:r>
              <a:rPr lang="en-US" altLang="ja-JP" sz="7200" b="1" dirty="0">
                <a:solidFill>
                  <a:srgbClr val="C00000"/>
                </a:solidFill>
                <a:effectLst>
                  <a:outerShdw blurRad="38100" dist="38100" dir="2700000" algn="tl">
                    <a:srgbClr val="000000">
                      <a:alpha val="43137"/>
                    </a:srgbClr>
                  </a:outerShdw>
                </a:effectLst>
                <a:latin typeface="Arial Narrow" panose="020B0606020202030204" pitchFamily="34" charset="0"/>
                <a:ea typeface="HGPｺﾞｼｯｸM" panose="020B0600000000000000" pitchFamily="50" charset="-128"/>
              </a:rPr>
              <a:t>MY ROTARY</a:t>
            </a:r>
          </a:p>
        </p:txBody>
      </p:sp>
    </p:spTree>
    <p:custDataLst>
      <p:tags r:id="rId1"/>
    </p:custDataLst>
    <p:extLst>
      <p:ext uri="{BB962C8B-B14F-4D97-AF65-F5344CB8AC3E}">
        <p14:creationId xmlns:p14="http://schemas.microsoft.com/office/powerpoint/2010/main" val="32653659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062" y="1219200"/>
            <a:ext cx="11501049"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038600" y="5386853"/>
            <a:ext cx="4634768" cy="1200329"/>
          </a:xfrm>
          <a:prstGeom prst="rect">
            <a:avLst/>
          </a:prstGeom>
          <a:noFill/>
          <a:ln w="63500">
            <a:solidFill>
              <a:srgbClr val="C00000"/>
            </a:solidFill>
          </a:ln>
        </p:spPr>
        <p:txBody>
          <a:bodyPr wrap="square">
            <a:spAutoFit/>
          </a:bodyPr>
          <a:lstStyle/>
          <a:p>
            <a:r>
              <a:rPr lang="en-US" altLang="ja-JP" sz="7200" b="1" dirty="0">
                <a:solidFill>
                  <a:srgbClr val="C00000"/>
                </a:solidFill>
                <a:effectLst>
                  <a:outerShdw blurRad="38100" dist="38100" dir="2700000" algn="tl">
                    <a:srgbClr val="000000">
                      <a:alpha val="43137"/>
                    </a:srgbClr>
                  </a:outerShdw>
                </a:effectLst>
                <a:latin typeface="Arial Narrow" panose="020B0606020202030204" pitchFamily="34" charset="0"/>
                <a:ea typeface="HGPｺﾞｼｯｸM" panose="020B0600000000000000" pitchFamily="50" charset="-128"/>
              </a:rPr>
              <a:t>MY ROTARY</a:t>
            </a:r>
          </a:p>
        </p:txBody>
      </p:sp>
    </p:spTree>
    <p:custDataLst>
      <p:tags r:id="rId1"/>
    </p:custDataLst>
    <p:extLst>
      <p:ext uri="{BB962C8B-B14F-4D97-AF65-F5344CB8AC3E}">
        <p14:creationId xmlns:p14="http://schemas.microsoft.com/office/powerpoint/2010/main" val="32653659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8704" y="747713"/>
            <a:ext cx="13385791" cy="603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4038600" y="5386853"/>
            <a:ext cx="4634768" cy="1200329"/>
          </a:xfrm>
          <a:prstGeom prst="rect">
            <a:avLst/>
          </a:prstGeom>
          <a:noFill/>
          <a:ln w="63500">
            <a:solidFill>
              <a:srgbClr val="C00000"/>
            </a:solidFill>
          </a:ln>
        </p:spPr>
        <p:txBody>
          <a:bodyPr wrap="square">
            <a:spAutoFit/>
          </a:bodyPr>
          <a:lstStyle/>
          <a:p>
            <a:r>
              <a:rPr lang="en-US" altLang="ja-JP" sz="7200" b="1" dirty="0">
                <a:solidFill>
                  <a:srgbClr val="C00000"/>
                </a:solidFill>
                <a:effectLst>
                  <a:outerShdw blurRad="38100" dist="38100" dir="2700000" algn="tl">
                    <a:srgbClr val="000000">
                      <a:alpha val="43137"/>
                    </a:srgbClr>
                  </a:outerShdw>
                </a:effectLst>
                <a:latin typeface="Arial Narrow" panose="020B0606020202030204" pitchFamily="34" charset="0"/>
                <a:ea typeface="HGPｺﾞｼｯｸM" panose="020B0600000000000000" pitchFamily="50" charset="-128"/>
              </a:rPr>
              <a:t>MY ROTARY</a:t>
            </a:r>
          </a:p>
        </p:txBody>
      </p:sp>
    </p:spTree>
    <p:custDataLst>
      <p:tags r:id="rId1"/>
    </p:custDataLst>
    <p:extLst>
      <p:ext uri="{BB962C8B-B14F-4D97-AF65-F5344CB8AC3E}">
        <p14:creationId xmlns:p14="http://schemas.microsoft.com/office/powerpoint/2010/main" val="32653659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418" y="766763"/>
            <a:ext cx="12175582" cy="631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4038600" y="2438400"/>
            <a:ext cx="4634768" cy="1200329"/>
          </a:xfrm>
          <a:prstGeom prst="rect">
            <a:avLst/>
          </a:prstGeom>
          <a:noFill/>
          <a:ln w="63500">
            <a:solidFill>
              <a:srgbClr val="C00000"/>
            </a:solidFill>
          </a:ln>
        </p:spPr>
        <p:txBody>
          <a:bodyPr wrap="square">
            <a:spAutoFit/>
          </a:bodyPr>
          <a:lstStyle/>
          <a:p>
            <a:r>
              <a:rPr lang="en-US" altLang="ja-JP" sz="7200" b="1" dirty="0">
                <a:solidFill>
                  <a:srgbClr val="C00000"/>
                </a:solidFill>
                <a:effectLst>
                  <a:outerShdw blurRad="38100" dist="38100" dir="2700000" algn="tl">
                    <a:srgbClr val="000000">
                      <a:alpha val="43137"/>
                    </a:srgbClr>
                  </a:outerShdw>
                </a:effectLst>
                <a:latin typeface="Arial Narrow" panose="020B0606020202030204" pitchFamily="34" charset="0"/>
                <a:ea typeface="HGPｺﾞｼｯｸM" panose="020B0600000000000000" pitchFamily="50" charset="-128"/>
              </a:rPr>
              <a:t>MY ROTARY</a:t>
            </a:r>
          </a:p>
        </p:txBody>
      </p:sp>
    </p:spTree>
    <p:custDataLst>
      <p:tags r:id="rId1"/>
    </p:custDataLst>
    <p:extLst>
      <p:ext uri="{BB962C8B-B14F-4D97-AF65-F5344CB8AC3E}">
        <p14:creationId xmlns:p14="http://schemas.microsoft.com/office/powerpoint/2010/main" val="32653659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財団の追加情報要請（承認のヒント）</a:t>
            </a:r>
            <a:endParaRPr lang="en-US" dirty="0">
              <a:latin typeface="MS PGothic" panose="020B0600070205080204" pitchFamily="34" charset="-128"/>
              <a:ea typeface="MS PGothic" panose="020B0600070205080204" pitchFamily="34" charset="-128"/>
            </a:endParaRPr>
          </a:p>
        </p:txBody>
      </p:sp>
      <p:sp>
        <p:nvSpPr>
          <p:cNvPr id="4" name="コンテンツ プレースホルダー 2">
            <a:extLst>
              <a:ext uri="{FF2B5EF4-FFF2-40B4-BE49-F238E27FC236}">
                <a16:creationId xmlns:a16="http://schemas.microsoft.com/office/drawing/2014/main" id="{0CB02AB2-46CB-4D84-A4D1-6064004CA8A4}"/>
              </a:ext>
            </a:extLst>
          </p:cNvPr>
          <p:cNvSpPr>
            <a:spLocks noGrp="1" noChangeArrowheads="1"/>
          </p:cNvSpPr>
          <p:nvPr>
            <p:ph idx="1"/>
          </p:nvPr>
        </p:nvSpPr>
        <p:spPr>
          <a:xfrm>
            <a:off x="92320" y="1228725"/>
            <a:ext cx="8932985" cy="5400675"/>
          </a:xfrm>
        </p:spPr>
        <p:txBody>
          <a:bodyPr/>
          <a:lstStyle/>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１．日本人医師の派遣</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２．直接受益者の選定方法</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３．明確な計画（カリキュラム、頻度と期間、講師、評価）</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４．献体の確保</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５．光熱費の負担</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６．講師の資格</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７．寄贈設備の使用方法やメンテナンス研修・地元財源</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８．研修時の通訳の調達</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dirty="0">
                <a:solidFill>
                  <a:srgbClr val="17458F"/>
                </a:solidFill>
                <a:latin typeface="HGPｺﾞｼｯｸM" panose="020B0600000000000000" pitchFamily="50" charset="-128"/>
                <a:ea typeface="HGPｺﾞｼｯｸM" panose="020B0600000000000000" pitchFamily="50" charset="-128"/>
              </a:rPr>
              <a:t>   ９．補助金管理について</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a:p>
            <a:pPr marL="0" indent="0">
              <a:lnSpc>
                <a:spcPts val="3500"/>
              </a:lnSpc>
              <a:buFontTx/>
              <a:buNone/>
              <a:defRPr/>
            </a:pPr>
            <a:r>
              <a:rPr lang="ja-JP" altLang="en-US" sz="2800" spc="-100" dirty="0">
                <a:solidFill>
                  <a:srgbClr val="17458F"/>
                </a:solidFill>
                <a:latin typeface="HGPｺﾞｼｯｸM" panose="020B0600000000000000" pitchFamily="50" charset="-128"/>
                <a:ea typeface="HGPｺﾞｼｯｸM" panose="020B0600000000000000" pitchFamily="50" charset="-128"/>
              </a:rPr>
              <a:t>　１０</a:t>
            </a:r>
            <a:r>
              <a:rPr lang="ja-JP" altLang="en-US" sz="2800" dirty="0">
                <a:solidFill>
                  <a:srgbClr val="17458F"/>
                </a:solidFill>
                <a:latin typeface="HGPｺﾞｼｯｸM" panose="020B0600000000000000" pitchFamily="50" charset="-128"/>
                <a:ea typeface="HGPｺﾞｼｯｸM" panose="020B0600000000000000" pitchFamily="50" charset="-128"/>
              </a:rPr>
              <a:t>．空調設備の必要性</a:t>
            </a:r>
            <a:endParaRPr lang="en-US" altLang="ja-JP" sz="2800" dirty="0">
              <a:solidFill>
                <a:srgbClr val="17458F"/>
              </a:solidFill>
              <a:latin typeface="HGPｺﾞｼｯｸM" panose="020B0600000000000000" pitchFamily="50" charset="-128"/>
              <a:ea typeface="HGPｺﾞｼｯｸM" panose="020B0600000000000000" pitchFamily="50" charset="-128"/>
            </a:endParaRPr>
          </a:p>
        </p:txBody>
      </p:sp>
      <p:sp>
        <p:nvSpPr>
          <p:cNvPr id="5" name="Title 1"/>
          <p:cNvSpPr txBox="1">
            <a:spLocks/>
          </p:cNvSpPr>
          <p:nvPr/>
        </p:nvSpPr>
        <p:spPr>
          <a:xfrm>
            <a:off x="-76200" y="0"/>
            <a:ext cx="9296400" cy="838200"/>
          </a:xfrm>
          <a:prstGeom prst="rect">
            <a:avLst/>
          </a:prstGeom>
        </p:spPr>
        <p:txBody>
          <a:bodyPr lIns="0" tIns="0" rIns="0" bIns="0" anchor="ctr" anchorCtr="0"/>
          <a:lstStyle>
            <a:lvl1pPr algn="l" defTabSz="457200" rtl="0" eaLnBrk="0" fontAlgn="base" hangingPunct="0">
              <a:spcBef>
                <a:spcPct val="0"/>
              </a:spcBef>
              <a:spcAft>
                <a:spcPct val="0"/>
              </a:spcAft>
              <a:defRPr sz="2000" kern="1200">
                <a:solidFill>
                  <a:schemeClr val="bg1"/>
                </a:solidFill>
                <a:latin typeface="Arial Narrow"/>
                <a:ea typeface="ＭＳ Ｐゴシック" charset="0"/>
                <a:cs typeface="Arial Narrow"/>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defRPr/>
            </a:pPr>
            <a:r>
              <a:rPr lang="ja-JP" altLang="en-US" sz="4800" b="1" spc="-150" dirty="0">
                <a:solidFill>
                  <a:srgbClr val="17458F"/>
                </a:solidFill>
                <a:latin typeface="HGPｺﾞｼｯｸM" panose="020B0600000000000000" pitchFamily="50" charset="-128"/>
                <a:ea typeface="HGPｺﾞｼｯｸM" panose="020B0600000000000000" pitchFamily="50" charset="-128"/>
                <a:cs typeface="MS Mincho"/>
              </a:rPr>
              <a:t>“（参考）財団審査　追加情報　”</a:t>
            </a:r>
            <a:endParaRPr lang="en-US" sz="4800" dirty="0">
              <a:solidFill>
                <a:srgbClr val="17458F"/>
              </a:solidFill>
              <a:latin typeface="HGPｺﾞｼｯｸM" panose="020B0600000000000000" pitchFamily="50" charset="-128"/>
              <a:ea typeface="HGPｺﾞｼｯｸM" panose="020B0600000000000000" pitchFamily="50" charset="-128"/>
            </a:endParaRPr>
          </a:p>
        </p:txBody>
      </p:sp>
    </p:spTree>
    <p:custDataLst>
      <p:tags r:id="rId1"/>
    </p:custDataLst>
    <p:extLst>
      <p:ext uri="{BB962C8B-B14F-4D97-AF65-F5344CB8AC3E}">
        <p14:creationId xmlns:p14="http://schemas.microsoft.com/office/powerpoint/2010/main" val="15328565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9093" y="1"/>
            <a:ext cx="84458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223964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7883"/>
            <a:ext cx="5181600" cy="6838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45511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2416" y="1"/>
            <a:ext cx="84191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45511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48" y="1181100"/>
            <a:ext cx="799643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72000" y="990600"/>
            <a:ext cx="453390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837699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1600200"/>
            <a:ext cx="4267200" cy="2769785"/>
          </a:xfrm>
          <a:prstGeom prst="rect">
            <a:avLst/>
          </a:prstGeom>
          <a:ln>
            <a:solidFill>
              <a:srgbClr val="BCBDC0"/>
            </a:solidFill>
          </a:ln>
          <a:effectLst>
            <a:outerShdw blurRad="50800" dist="38100" dir="2700000" algn="tl" rotWithShape="0">
              <a:prstClr val="black">
                <a:alpha val="40000"/>
              </a:prstClr>
            </a:outerShdw>
          </a:effectLst>
        </p:spPr>
      </p:pic>
      <p:sp>
        <p:nvSpPr>
          <p:cNvPr id="2560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b="0">
                <a:latin typeface="MS PGothic" panose="020B0600070205080204" pitchFamily="34" charset="-128"/>
                <a:ea typeface="MS PGothic" panose="020B0600070205080204" pitchFamily="34" charset="-128"/>
              </a:rPr>
              <a:t>リソース</a:t>
            </a:r>
            <a:endParaRPr lang="en-US" altLang="en-US" b="0" dirty="0">
              <a:latin typeface="MS PGothic" panose="020B0600070205080204" pitchFamily="34" charset="-128"/>
              <a:ea typeface="MS PGothic" panose="020B0600070205080204" pitchFamily="34" charset="-128"/>
            </a:endParaRPr>
          </a:p>
        </p:txBody>
      </p:sp>
      <p:pic>
        <p:nvPicPr>
          <p:cNvPr id="3" name="Picture 2"/>
          <p:cNvPicPr>
            <a:picLocks noChangeAspect="1"/>
          </p:cNvPicPr>
          <p:nvPr/>
        </p:nvPicPr>
        <p:blipFill>
          <a:blip r:embed="rId5"/>
          <a:stretch>
            <a:fillRect/>
          </a:stretch>
        </p:blipFill>
        <p:spPr>
          <a:xfrm>
            <a:off x="263723" y="1219200"/>
            <a:ext cx="3352800" cy="4495800"/>
          </a:xfrm>
          <a:prstGeom prst="rect">
            <a:avLst/>
          </a:prstGeom>
          <a:ln>
            <a:solidFill>
              <a:srgbClr val="BCBD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7000" y="3849536"/>
            <a:ext cx="5167313" cy="2466099"/>
          </a:xfrm>
          <a:prstGeom prst="rect">
            <a:avLst/>
          </a:prstGeom>
          <a:ln>
            <a:solidFill>
              <a:srgbClr val="BCBDC0"/>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8416179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2438400" y="1650754"/>
            <a:ext cx="6858000" cy="2563892"/>
            <a:chOff x="-1640186" y="1505320"/>
            <a:chExt cx="9144000" cy="3418523"/>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0186" y="1505320"/>
              <a:ext cx="9144000" cy="165811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0186" y="3265731"/>
              <a:ext cx="9144000" cy="1658112"/>
            </a:xfrm>
            <a:prstGeom prst="rect">
              <a:avLst/>
            </a:prstGeom>
          </p:spPr>
        </p:pic>
        <p:pic>
          <p:nvPicPr>
            <p:cNvPr id="11"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0186" y="2334376"/>
              <a:ext cx="9144000" cy="1658112"/>
            </a:xfrm>
            <a:prstGeom prst="rect">
              <a:avLst/>
            </a:prstGeom>
          </p:spPr>
        </p:pic>
      </p:grpSp>
      <p:sp>
        <p:nvSpPr>
          <p:cNvPr id="12" name="TextBox 5"/>
          <p:cNvSpPr txBox="1"/>
          <p:nvPr/>
        </p:nvSpPr>
        <p:spPr>
          <a:xfrm>
            <a:off x="4648200" y="1752600"/>
            <a:ext cx="3561623" cy="2111720"/>
          </a:xfrm>
          <a:prstGeom prst="rect">
            <a:avLst/>
          </a:prstGeom>
          <a:noFill/>
        </p:spPr>
        <p:txBody>
          <a:bodyPr wrap="square" rtlCol="0" anchor="ctr" anchorCtr="0">
            <a:noAutofit/>
          </a:bodyPr>
          <a:lstStyle/>
          <a:p>
            <a:pPr algn="ctr"/>
            <a:r>
              <a:rPr lang="ja-JP" altLang="en-US" sz="3600" b="1" dirty="0">
                <a:solidFill>
                  <a:schemeClr val="bg1"/>
                </a:solidFill>
                <a:latin typeface="MS PGothic" panose="020B0600070205080204" pitchFamily="34" charset="-128"/>
                <a:ea typeface="MS PGothic" panose="020B0600070205080204" pitchFamily="34" charset="-128"/>
                <a:cs typeface="Georgia"/>
              </a:rPr>
              <a:t>地区補助金</a:t>
            </a:r>
            <a:endParaRPr lang="en-US" sz="3600" b="1" dirty="0">
              <a:solidFill>
                <a:schemeClr val="bg1"/>
              </a:solidFill>
              <a:latin typeface="MS PGothic" panose="020B0600070205080204" pitchFamily="34" charset="-128"/>
              <a:ea typeface="MS PGothic" panose="020B0600070205080204" pitchFamily="34" charset="-128"/>
              <a:cs typeface="Georgia"/>
            </a:endParaRPr>
          </a:p>
        </p:txBody>
      </p:sp>
      <p:pic>
        <p:nvPicPr>
          <p:cNvPr id="13"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 y="0"/>
            <a:ext cx="4572000" cy="6858000"/>
          </a:xfrm>
          <a:prstGeom prst="rect">
            <a:avLst/>
          </a:prstGeom>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4419600" y="6344691"/>
            <a:ext cx="4724400" cy="461665"/>
          </a:xfrm>
          <a:prstGeom prst="rect">
            <a:avLst/>
          </a:prstGeom>
        </p:spPr>
        <p:txBody>
          <a:bodyPr wrap="square">
            <a:spAutoFit/>
          </a:bodyPr>
          <a:lstStyle/>
          <a:p>
            <a:r>
              <a:rPr lang="en-US" altLang="ja-JP" dirty="0">
                <a:solidFill>
                  <a:srgbClr val="000000"/>
                </a:solidFill>
                <a:latin typeface="Arial Narrow" panose="020B0606020202030204" pitchFamily="34" charset="0"/>
              </a:rPr>
              <a:t>© Rotary International/Monika </a:t>
            </a:r>
            <a:r>
              <a:rPr lang="en-US" altLang="ja-JP" dirty="0" err="1">
                <a:solidFill>
                  <a:srgbClr val="000000"/>
                </a:solidFill>
                <a:latin typeface="Arial Narrow" panose="020B0606020202030204" pitchFamily="34" charset="0"/>
              </a:rPr>
              <a:t>Lozinska</a:t>
            </a:r>
            <a:endParaRPr lang="en-US" altLang="ja-JP" dirty="0">
              <a:solidFill>
                <a:srgbClr val="000000"/>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283394491"/>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152400"/>
            <a:ext cx="8934450"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90"/>
          <p:cNvSpPr/>
          <p:nvPr/>
        </p:nvSpPr>
        <p:spPr>
          <a:xfrm>
            <a:off x="118835" y="1513324"/>
            <a:ext cx="8906314" cy="1588414"/>
          </a:xfrm>
          <a:prstGeom prst="rect">
            <a:avLst/>
          </a:prstGeom>
          <a:ln w="12700">
            <a:miter lim="400000"/>
          </a:ln>
          <a:extLst>
            <a:ext uri="{C572A759-6A51-4108-AA02-DFA0A04FC94B}">
              <ma14:wrappingTextBoxFlag xmlns="" xmlns:ma14="http://schemas.microsoft.com/office/mac/drawingml/2011/main" val="1"/>
            </a:ext>
          </a:extLst>
        </p:spPr>
        <p:txBody>
          <a:bodyPr wrap="none" lIns="32145" tIns="32146" rIns="32145" bIns="32146" anchor="ctr">
            <a:spAutoFit/>
          </a:bodyPr>
          <a:lstStyle>
            <a:lvl1pPr algn="ctr">
              <a:defRPr sz="6000" b="1">
                <a:solidFill>
                  <a:srgbClr val="005493"/>
                </a:solidFill>
              </a:defRPr>
            </a:lvl1pPr>
          </a:lstStyle>
          <a:p>
            <a:pPr>
              <a:lnSpc>
                <a:spcPct val="150000"/>
              </a:lnSpc>
            </a:pPr>
            <a:r>
              <a:rPr lang="en-US" altLang="ja-JP" sz="6600" dirty="0">
                <a:solidFill>
                  <a:srgbClr val="F7A81B"/>
                </a:solidFill>
                <a:latin typeface="Arial Narrow" panose="020B0606020202030204" pitchFamily="34" charset="0"/>
                <a:ea typeface="HGPｺﾞｼｯｸM" panose="020B0600000000000000" pitchFamily="50" charset="-128"/>
              </a:rPr>
              <a:t>“Doing Good in the World”</a:t>
            </a:r>
            <a:endParaRPr lang="ja-JP" altLang="en-US" sz="6600" dirty="0">
              <a:solidFill>
                <a:srgbClr val="F7A81B"/>
              </a:solidFill>
              <a:latin typeface="Arial Narrow" panose="020B0606020202030204" pitchFamily="34" charset="0"/>
              <a:ea typeface="HGPｺﾞｼｯｸM" panose="020B0600000000000000" pitchFamily="50" charset="-128"/>
            </a:endParaRPr>
          </a:p>
        </p:txBody>
      </p:sp>
    </p:spTree>
    <p:custDataLst>
      <p:tags r:id="rId1"/>
    </p:custDataLst>
    <p:extLst>
      <p:ext uri="{BB962C8B-B14F-4D97-AF65-F5344CB8AC3E}">
        <p14:creationId xmlns:p14="http://schemas.microsoft.com/office/powerpoint/2010/main" val="666814792"/>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今西\Desktop\ロータリー補助金関係\財団セミナー2018.9.1\People_of_Action.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90"/>
          <p:cNvSpPr/>
          <p:nvPr/>
        </p:nvSpPr>
        <p:spPr>
          <a:xfrm>
            <a:off x="299589" y="1905000"/>
            <a:ext cx="8544803" cy="1116683"/>
          </a:xfrm>
          <a:prstGeom prst="rect">
            <a:avLst/>
          </a:prstGeom>
          <a:ln w="12700">
            <a:miter lim="400000"/>
          </a:ln>
          <a:extLst>
            <a:ext uri="{C572A759-6A51-4108-AA02-DFA0A04FC94B}">
              <ma14:wrappingTextBoxFlag xmlns="" xmlns:ma14="http://schemas.microsoft.com/office/mac/drawingml/2011/main" val="1"/>
            </a:ext>
          </a:extLst>
        </p:spPr>
        <p:txBody>
          <a:bodyPr wrap="none" lIns="32145" tIns="32146" rIns="32145" bIns="32146" anchor="ctr">
            <a:spAutoFit/>
          </a:bodyPr>
          <a:lstStyle>
            <a:lvl1pPr algn="ctr">
              <a:defRPr sz="6000" b="1">
                <a:solidFill>
                  <a:srgbClr val="005493"/>
                </a:solidFill>
              </a:defRPr>
            </a:lvl1pPr>
          </a:lstStyle>
          <a:p>
            <a:pPr>
              <a:lnSpc>
                <a:spcPct val="150000"/>
              </a:lnSpc>
            </a:pPr>
            <a:r>
              <a:rPr lang="ja-JP" altLang="en-US" sz="5400" dirty="0">
                <a:solidFill>
                  <a:srgbClr val="17458F"/>
                </a:solidFill>
                <a:latin typeface="HGPｺﾞｼｯｸM" panose="020B0600000000000000" pitchFamily="50" charset="-128"/>
                <a:ea typeface="HGPｺﾞｼｯｸM" panose="020B0600000000000000" pitchFamily="50" charset="-128"/>
              </a:rPr>
              <a:t>ご清聴、ありがとうございました</a:t>
            </a:r>
          </a:p>
        </p:txBody>
      </p:sp>
    </p:spTree>
    <p:custDataLst>
      <p:tags r:id="rId1"/>
    </p:custDataLst>
    <p:extLst>
      <p:ext uri="{BB962C8B-B14F-4D97-AF65-F5344CB8AC3E}">
        <p14:creationId xmlns:p14="http://schemas.microsoft.com/office/powerpoint/2010/main" val="33689617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0" y="2057400"/>
            <a:ext cx="9144002" cy="4832092"/>
          </a:xfrm>
          <a:prstGeom prst="rect">
            <a:avLst/>
          </a:prstGeom>
        </p:spPr>
        <p:txBody>
          <a:bodyPr wrap="square">
            <a:spAutoFit/>
          </a:bodyPr>
          <a:lstStyle/>
          <a:p>
            <a:pPr defTabSz="457200"/>
            <a:r>
              <a:rPr lang="ja-JP" altLang="en-US"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・継続支援</a:t>
            </a:r>
            <a:endParaRPr lang="en-US" altLang="ja-JP" sz="4400" dirty="0">
              <a:solidFill>
                <a:schemeClr val="bg1">
                  <a:lumMod val="50000"/>
                </a:schemeClr>
              </a:solidFill>
              <a:latin typeface="HGPｺﾞｼｯｸM" panose="020B0600000000000000" pitchFamily="50" charset="-128"/>
              <a:ea typeface="HGPｺﾞｼｯｸM" panose="020B0600000000000000" pitchFamily="50" charset="-128"/>
              <a:cs typeface="MS Mincho"/>
            </a:endParaRPr>
          </a:p>
          <a:p>
            <a:pPr defTabSz="457200"/>
            <a:r>
              <a:rPr lang="ja-JP" altLang="en-US"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・プロジェクト標識 </a:t>
            </a:r>
            <a:r>
              <a:rPr lang="en-US" altLang="ja-JP"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 </a:t>
            </a:r>
            <a:r>
              <a:rPr lang="ja-JP" altLang="en-US"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広報のみの活動</a:t>
            </a:r>
            <a:endParaRPr lang="en-US" altLang="ja-JP" sz="4400" dirty="0">
              <a:solidFill>
                <a:schemeClr val="bg1">
                  <a:lumMod val="50000"/>
                </a:schemeClr>
              </a:solidFill>
              <a:latin typeface="HGPｺﾞｼｯｸM" panose="020B0600000000000000" pitchFamily="50" charset="-128"/>
              <a:ea typeface="HGPｺﾞｼｯｸM" panose="020B0600000000000000" pitchFamily="50" charset="-128"/>
              <a:cs typeface="MS Mincho"/>
            </a:endParaRPr>
          </a:p>
          <a:p>
            <a:pPr defTabSz="457200"/>
            <a:r>
              <a:rPr lang="ja-JP" altLang="en-US"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・物品の寄贈のみ（ロータリアンの行動）</a:t>
            </a:r>
            <a:endParaRPr lang="en-US" altLang="ja-JP" sz="4400" dirty="0">
              <a:solidFill>
                <a:schemeClr val="bg1">
                  <a:lumMod val="50000"/>
                </a:schemeClr>
              </a:solidFill>
              <a:latin typeface="HGPｺﾞｼｯｸM" panose="020B0600000000000000" pitchFamily="50" charset="-128"/>
              <a:ea typeface="HGPｺﾞｼｯｸM" panose="020B0600000000000000" pitchFamily="50" charset="-128"/>
              <a:cs typeface="MS Mincho"/>
            </a:endParaRPr>
          </a:p>
          <a:p>
            <a:pPr defTabSz="457200"/>
            <a:r>
              <a:rPr lang="ja-JP" altLang="en-US"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・講演会の講師料</a:t>
            </a:r>
            <a:endParaRPr lang="en-US" altLang="ja-JP" sz="4400" dirty="0">
              <a:solidFill>
                <a:schemeClr val="bg1">
                  <a:lumMod val="50000"/>
                </a:schemeClr>
              </a:solidFill>
              <a:latin typeface="HGPｺﾞｼｯｸM" panose="020B0600000000000000" pitchFamily="50" charset="-128"/>
              <a:ea typeface="HGPｺﾞｼｯｸM" panose="020B0600000000000000" pitchFamily="50" charset="-128"/>
              <a:cs typeface="MS Mincho"/>
            </a:endParaRPr>
          </a:p>
          <a:p>
            <a:pPr defTabSz="457200"/>
            <a:r>
              <a:rPr lang="ja-JP" altLang="en-US"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・為替差益（未使用の補助金）</a:t>
            </a:r>
            <a:endParaRPr lang="en-US" altLang="ja-JP" sz="4400" dirty="0">
              <a:solidFill>
                <a:schemeClr val="bg1">
                  <a:lumMod val="50000"/>
                </a:schemeClr>
              </a:solidFill>
              <a:latin typeface="HGPｺﾞｼｯｸM" panose="020B0600000000000000" pitchFamily="50" charset="-128"/>
              <a:ea typeface="HGPｺﾞｼｯｸM" panose="020B0600000000000000" pitchFamily="50" charset="-128"/>
              <a:cs typeface="MS Mincho"/>
            </a:endParaRPr>
          </a:p>
          <a:p>
            <a:pPr defTabSz="457200"/>
            <a:r>
              <a:rPr lang="ja-JP" altLang="en-US"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・活動内容の変更（承認後）</a:t>
            </a:r>
            <a:endParaRPr lang="en-US" altLang="ja-JP" sz="4400" dirty="0">
              <a:solidFill>
                <a:schemeClr val="bg1">
                  <a:lumMod val="50000"/>
                </a:schemeClr>
              </a:solidFill>
              <a:latin typeface="HGPｺﾞｼｯｸM" panose="020B0600000000000000" pitchFamily="50" charset="-128"/>
              <a:ea typeface="HGPｺﾞｼｯｸM" panose="020B0600000000000000" pitchFamily="50" charset="-128"/>
              <a:cs typeface="MS Mincho"/>
            </a:endParaRPr>
          </a:p>
          <a:p>
            <a:pPr defTabSz="457200"/>
            <a:r>
              <a:rPr lang="ja-JP" altLang="en-US" sz="4400" dirty="0">
                <a:solidFill>
                  <a:schemeClr val="bg1">
                    <a:lumMod val="50000"/>
                  </a:schemeClr>
                </a:solidFill>
                <a:latin typeface="HGPｺﾞｼｯｸM" panose="020B0600000000000000" pitchFamily="50" charset="-128"/>
                <a:ea typeface="HGPｺﾞｼｯｸM" panose="020B0600000000000000" pitchFamily="50" charset="-128"/>
                <a:cs typeface="MS Mincho"/>
              </a:rPr>
              <a:t>・</a:t>
            </a:r>
            <a:r>
              <a:rPr lang="ja-JP" altLang="en-US" sz="4400" b="1" dirty="0">
                <a:solidFill>
                  <a:srgbClr val="17458F"/>
                </a:solidFill>
                <a:latin typeface="HGPｺﾞｼｯｸM" panose="020B0600000000000000" pitchFamily="50" charset="-128"/>
                <a:ea typeface="HGPｺﾞｼｯｸM" panose="020B0600000000000000" pitchFamily="50" charset="-128"/>
                <a:cs typeface="MS Mincho"/>
              </a:rPr>
              <a:t>臨時費のつかいみち</a:t>
            </a:r>
            <a:endParaRPr lang="en-US" altLang="ja-JP" sz="4400" b="1" dirty="0">
              <a:solidFill>
                <a:srgbClr val="17458F"/>
              </a:solidFill>
              <a:latin typeface="HGPｺﾞｼｯｸM" panose="020B0600000000000000" pitchFamily="50" charset="-128"/>
              <a:ea typeface="HGPｺﾞｼｯｸM" panose="020B0600000000000000" pitchFamily="50" charset="-128"/>
              <a:cs typeface="MS Mincho"/>
            </a:endParaRPr>
          </a:p>
        </p:txBody>
      </p:sp>
      <p:sp>
        <p:nvSpPr>
          <p:cNvPr id="5" name="正方形/長方形 4"/>
          <p:cNvSpPr/>
          <p:nvPr/>
        </p:nvSpPr>
        <p:spPr>
          <a:xfrm>
            <a:off x="0" y="609600"/>
            <a:ext cx="8763000" cy="1569660"/>
          </a:xfrm>
          <a:prstGeom prst="rect">
            <a:avLst/>
          </a:prstGeom>
        </p:spPr>
        <p:txBody>
          <a:bodyPr wrap="square">
            <a:spAutoFit/>
          </a:bodyPr>
          <a:lstStyle/>
          <a:p>
            <a:r>
              <a:rPr lang="ja-JP" altLang="en-US" sz="48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よくある質問～</a:t>
            </a:r>
            <a:endParaRPr lang="en-US" altLang="ja-JP" sz="48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r>
              <a:rPr lang="en-US" altLang="ja-JP" sz="48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48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地区補助金要件</a:t>
            </a:r>
            <a:r>
              <a:rPr lang="en-US" altLang="ja-JP" sz="4800" dirty="0">
                <a:solidFill>
                  <a:srgbClr val="F7A81B"/>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p>
        </p:txBody>
      </p:sp>
      <p:pic>
        <p:nvPicPr>
          <p:cNvPr id="7"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9702565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9"/>
          <p:cNvGrpSpPr/>
          <p:nvPr/>
        </p:nvGrpSpPr>
        <p:grpSpPr>
          <a:xfrm flipH="1">
            <a:off x="-172016" y="1986241"/>
            <a:ext cx="6858000" cy="2563892"/>
            <a:chOff x="-1640186" y="1505320"/>
            <a:chExt cx="9144000" cy="3418523"/>
          </a:xfrm>
        </p:grpSpPr>
        <p:pic>
          <p:nvPicPr>
            <p:cNvPr id="16"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0186" y="1505320"/>
              <a:ext cx="9144000" cy="1658112"/>
            </a:xfrm>
            <a:prstGeom prst="rect">
              <a:avLst/>
            </a:prstGeom>
          </p:spPr>
        </p:pic>
        <p:pic>
          <p:nvPicPr>
            <p:cNvPr id="1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0186" y="3265731"/>
              <a:ext cx="9144000" cy="1658112"/>
            </a:xfrm>
            <a:prstGeom prst="rect">
              <a:avLst/>
            </a:prstGeom>
          </p:spPr>
        </p:pic>
        <p:pic>
          <p:nvPicPr>
            <p:cNvPr id="18"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0186" y="2334376"/>
              <a:ext cx="9144000" cy="1658112"/>
            </a:xfrm>
            <a:prstGeom prst="rect">
              <a:avLst/>
            </a:prstGeom>
          </p:spPr>
        </p:pic>
      </p:grpSp>
      <p:sp>
        <p:nvSpPr>
          <p:cNvPr id="19" name="TextBox 5"/>
          <p:cNvSpPr txBox="1"/>
          <p:nvPr/>
        </p:nvSpPr>
        <p:spPr>
          <a:xfrm>
            <a:off x="475309" y="2315425"/>
            <a:ext cx="3988536" cy="1638111"/>
          </a:xfrm>
          <a:prstGeom prst="rect">
            <a:avLst/>
          </a:prstGeom>
          <a:noFill/>
        </p:spPr>
        <p:txBody>
          <a:bodyPr wrap="square" rtlCol="0" anchor="ctr" anchorCtr="0">
            <a:noAutofit/>
          </a:bodyPr>
          <a:lstStyle/>
          <a:p>
            <a:pPr algn="ctr"/>
            <a:r>
              <a:rPr lang="ja-JP" altLang="en-US" sz="3000" b="1" dirty="0">
                <a:solidFill>
                  <a:schemeClr val="bg1"/>
                </a:solidFill>
                <a:latin typeface="MS PGothic" panose="020B0600070205080204" pitchFamily="34" charset="-128"/>
                <a:ea typeface="MS PGothic" panose="020B0600070205080204" pitchFamily="34" charset="-128"/>
                <a:cs typeface="Georgia"/>
              </a:rPr>
              <a:t>グローバル補助金</a:t>
            </a:r>
            <a:endParaRPr lang="en-US" sz="3000" b="1" dirty="0">
              <a:solidFill>
                <a:schemeClr val="bg1"/>
              </a:solidFill>
              <a:latin typeface="MS PGothic" panose="020B0600070205080204" pitchFamily="34" charset="-128"/>
              <a:ea typeface="MS PGothic" panose="020B0600070205080204" pitchFamily="34" charset="-128"/>
              <a:cs typeface="Georgia"/>
            </a:endParaRPr>
          </a:p>
        </p:txBody>
      </p:sp>
      <p:pic>
        <p:nvPicPr>
          <p:cNvPr id="20"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67200" y="0"/>
            <a:ext cx="4953000" cy="6858000"/>
          </a:xfrm>
          <a:prstGeom prst="rect">
            <a:avLst/>
          </a:prstGeom>
        </p:spPr>
      </p:pic>
      <p:pic>
        <p:nvPicPr>
          <p:cNvPr id="6"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4419600" y="6344691"/>
            <a:ext cx="4724400" cy="461665"/>
          </a:xfrm>
          <a:prstGeom prst="rect">
            <a:avLst/>
          </a:prstGeom>
        </p:spPr>
        <p:txBody>
          <a:bodyPr wrap="square">
            <a:spAutoFit/>
          </a:bodyPr>
          <a:lstStyle/>
          <a:p>
            <a:r>
              <a:rPr lang="en-US" altLang="ja-JP" dirty="0">
                <a:solidFill>
                  <a:srgbClr val="000000"/>
                </a:solidFill>
                <a:latin typeface="Arial Narrow" panose="020B0606020202030204" pitchFamily="34" charset="0"/>
              </a:rPr>
              <a:t>© Rotary International/Monika </a:t>
            </a:r>
            <a:r>
              <a:rPr lang="en-US" altLang="ja-JP" dirty="0" err="1">
                <a:solidFill>
                  <a:srgbClr val="000000"/>
                </a:solidFill>
                <a:latin typeface="Arial Narrow" panose="020B0606020202030204" pitchFamily="34" charset="0"/>
              </a:rPr>
              <a:t>Lozinska</a:t>
            </a:r>
            <a:endParaRPr lang="en-US" altLang="ja-JP" dirty="0">
              <a:solidFill>
                <a:srgbClr val="000000"/>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84300453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7"/>
          <p:cNvGraphicFramePr>
            <a:graphicFrameLocks noGrp="1"/>
          </p:cNvGraphicFramePr>
          <p:nvPr>
            <p:extLst>
              <p:ext uri="{D42A27DB-BD31-4B8C-83A1-F6EECF244321}">
                <p14:modId xmlns:p14="http://schemas.microsoft.com/office/powerpoint/2010/main" val="3069685166"/>
              </p:ext>
            </p:extLst>
          </p:nvPr>
        </p:nvGraphicFramePr>
        <p:xfrm>
          <a:off x="228601" y="1200845"/>
          <a:ext cx="8686799" cy="5336670"/>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val="1475543591"/>
                    </a:ext>
                  </a:extLst>
                </a:gridCol>
                <a:gridCol w="2971800">
                  <a:extLst>
                    <a:ext uri="{9D8B030D-6E8A-4147-A177-3AD203B41FA5}">
                      <a16:colId xmlns:a16="http://schemas.microsoft.com/office/drawing/2014/main" val="29646504"/>
                    </a:ext>
                  </a:extLst>
                </a:gridCol>
                <a:gridCol w="2667000">
                  <a:extLst>
                    <a:ext uri="{9D8B030D-6E8A-4147-A177-3AD203B41FA5}">
                      <a16:colId xmlns:a16="http://schemas.microsoft.com/office/drawing/2014/main" val="1920243154"/>
                    </a:ext>
                  </a:extLst>
                </a:gridCol>
              </a:tblGrid>
              <a:tr h="370840">
                <a:tc>
                  <a:txBody>
                    <a:bodyPr/>
                    <a:lstStyle/>
                    <a:p>
                      <a:endParaRPr lang="en-US" sz="2000" dirty="0">
                        <a:latin typeface="Arial Narrow" panose="020B0606020202030204" pitchFamily="34" charset="0"/>
                      </a:endParaRPr>
                    </a:p>
                  </a:txBody>
                  <a:tcPr>
                    <a:solidFill>
                      <a:srgbClr val="005DAA"/>
                    </a:solidFill>
                  </a:tcPr>
                </a:tc>
                <a:tc>
                  <a:txBody>
                    <a:bodyPr/>
                    <a:lstStyle/>
                    <a:p>
                      <a:r>
                        <a:rPr lang="ja-JP" altLang="en-US" sz="2000" dirty="0">
                          <a:latin typeface="Arial Narrow" panose="020B0606020202030204" pitchFamily="34" charset="0"/>
                        </a:rPr>
                        <a:t>グローバル補助金</a:t>
                      </a:r>
                      <a:endParaRPr lang="en-US" sz="2000" dirty="0">
                        <a:latin typeface="Arial Narrow" panose="020B0606020202030204" pitchFamily="34" charset="0"/>
                      </a:endParaRPr>
                    </a:p>
                  </a:txBody>
                  <a:tcPr>
                    <a:solidFill>
                      <a:srgbClr val="005DAA"/>
                    </a:solidFill>
                  </a:tcPr>
                </a:tc>
                <a:tc>
                  <a:txBody>
                    <a:bodyPr/>
                    <a:lstStyle/>
                    <a:p>
                      <a:r>
                        <a:rPr lang="ja-JP" altLang="en-US" sz="2000" dirty="0">
                          <a:latin typeface="Arial Narrow" panose="020B0606020202030204" pitchFamily="34" charset="0"/>
                        </a:rPr>
                        <a:t>地区補助金</a:t>
                      </a:r>
                      <a:endParaRPr lang="en-US" sz="2000" dirty="0">
                        <a:latin typeface="Arial Narrow" panose="020B0606020202030204" pitchFamily="34" charset="0"/>
                      </a:endParaRPr>
                    </a:p>
                  </a:txBody>
                  <a:tcPr>
                    <a:solidFill>
                      <a:srgbClr val="005DAA"/>
                    </a:solidFill>
                  </a:tcPr>
                </a:tc>
                <a:extLst>
                  <a:ext uri="{0D108BD9-81ED-4DB2-BD59-A6C34878D82A}">
                    <a16:rowId xmlns:a16="http://schemas.microsoft.com/office/drawing/2014/main" val="998694852"/>
                  </a:ext>
                </a:extLst>
              </a:tr>
              <a:tr h="370840">
                <a:tc>
                  <a:txBody>
                    <a:bodyPr/>
                    <a:lstStyle/>
                    <a:p>
                      <a:pPr>
                        <a:lnSpc>
                          <a:spcPct val="150000"/>
                        </a:lnSpc>
                        <a:spcBef>
                          <a:spcPts val="0"/>
                        </a:spcBef>
                      </a:pPr>
                      <a:r>
                        <a:rPr lang="ja-JP" altLang="en-US" sz="2000" b="1" baseline="0" dirty="0">
                          <a:solidFill>
                            <a:srgbClr val="58585A"/>
                          </a:solidFill>
                          <a:latin typeface="Arial Narrow" panose="020B0606020202030204" pitchFamily="34" charset="0"/>
                        </a:rPr>
                        <a:t>プロジェクト費用</a:t>
                      </a:r>
                      <a:endParaRPr lang="en-US" sz="2000" b="1" baseline="0" dirty="0">
                        <a:solidFill>
                          <a:srgbClr val="58585A"/>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最低</a:t>
                      </a:r>
                      <a:r>
                        <a:rPr lang="en-US" altLang="ja-JP" sz="2000" dirty="0">
                          <a:solidFill>
                            <a:srgbClr val="17458F"/>
                          </a:solidFill>
                          <a:latin typeface="Arial Narrow" panose="020B0606020202030204" pitchFamily="34" charset="0"/>
                        </a:rPr>
                        <a:t>3</a:t>
                      </a:r>
                      <a:r>
                        <a:rPr lang="ja-JP" altLang="en-US" sz="2000" dirty="0">
                          <a:solidFill>
                            <a:srgbClr val="17458F"/>
                          </a:solidFill>
                          <a:latin typeface="Arial Narrow" panose="020B0606020202030204" pitchFamily="34" charset="0"/>
                        </a:rPr>
                        <a:t>万ドル</a:t>
                      </a:r>
                      <a:endParaRPr lang="en-US" altLang="ja-JP" sz="2000" dirty="0">
                        <a:solidFill>
                          <a:srgbClr val="17458F"/>
                        </a:solidFill>
                        <a:latin typeface="Arial Narrow" panose="020B0606020202030204" pitchFamily="34" charset="0"/>
                      </a:endParaRPr>
                    </a:p>
                    <a:p>
                      <a:endParaRPr lang="en-US" altLang="ja-JP" sz="2000" dirty="0">
                        <a:solidFill>
                          <a:srgbClr val="17458F"/>
                        </a:solidFill>
                        <a:latin typeface="Arial Narrow" panose="020B0606020202030204" pitchFamily="34" charset="0"/>
                      </a:endParaRPr>
                    </a:p>
                    <a:p>
                      <a:endParaRPr lang="en-US" sz="2000" dirty="0">
                        <a:solidFill>
                          <a:srgbClr val="17458F"/>
                        </a:solidFill>
                        <a:latin typeface="Arial Narrow" panose="020B0606020202030204" pitchFamily="34" charset="0"/>
                      </a:endParaRPr>
                    </a:p>
                    <a:p>
                      <a:endParaRPr lang="en-US" sz="2000" dirty="0">
                        <a:solidFill>
                          <a:srgbClr val="17458F"/>
                        </a:solidFill>
                        <a:latin typeface="Arial Narrow" panose="020B0606020202030204" pitchFamily="34" charset="0"/>
                      </a:endParaRP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000" dirty="0">
                          <a:solidFill>
                            <a:srgbClr val="17458F"/>
                          </a:solidFill>
                          <a:latin typeface="Arial Narrow" panose="020B0606020202030204" pitchFamily="34" charset="0"/>
                        </a:rPr>
                        <a:t>40</a:t>
                      </a:r>
                      <a:r>
                        <a:rPr lang="ja-JP" altLang="en-US" sz="2000" dirty="0">
                          <a:solidFill>
                            <a:srgbClr val="17458F"/>
                          </a:solidFill>
                          <a:latin typeface="Arial Narrow" panose="020B0606020202030204" pitchFamily="34" charset="0"/>
                        </a:rPr>
                        <a:t>万円以上</a:t>
                      </a:r>
                    </a:p>
                    <a:p>
                      <a:endParaRPr lang="en-US" sz="2000" dirty="0">
                        <a:solidFill>
                          <a:srgbClr val="17458F"/>
                        </a:solidFill>
                        <a:latin typeface="Arial Narrow" panose="020B0606020202030204" pitchFamily="34" charset="0"/>
                      </a:endParaRPr>
                    </a:p>
                  </a:txBody>
                  <a:tcPr>
                    <a:noFill/>
                  </a:tcPr>
                </a:tc>
                <a:extLst>
                  <a:ext uri="{0D108BD9-81ED-4DB2-BD59-A6C34878D82A}">
                    <a16:rowId xmlns:a16="http://schemas.microsoft.com/office/drawing/2014/main" val="3256974056"/>
                  </a:ext>
                </a:extLst>
              </a:tr>
              <a:tr h="370840">
                <a:tc>
                  <a:txBody>
                    <a:bodyPr/>
                    <a:lstStyle/>
                    <a:p>
                      <a:pPr>
                        <a:lnSpc>
                          <a:spcPct val="150000"/>
                        </a:lnSpc>
                        <a:spcBef>
                          <a:spcPts val="0"/>
                        </a:spcBef>
                      </a:pPr>
                      <a:r>
                        <a:rPr lang="ja-JP" altLang="en-US" sz="2000" b="1" baseline="0" dirty="0">
                          <a:solidFill>
                            <a:srgbClr val="58585A"/>
                          </a:solidFill>
                          <a:latin typeface="Arial Narrow" panose="020B0606020202030204" pitchFamily="34" charset="0"/>
                        </a:rPr>
                        <a:t>資金</a:t>
                      </a:r>
                      <a:endParaRPr lang="en-US" sz="2000" b="1" baseline="0" dirty="0">
                        <a:solidFill>
                          <a:srgbClr val="58585A"/>
                        </a:solidFill>
                        <a:latin typeface="Arial Narrow" panose="020B0606020202030204" pitchFamily="34" charset="0"/>
                      </a:endParaRPr>
                    </a:p>
                  </a:txBody>
                  <a:tcPr>
                    <a:noFill/>
                  </a:tcPr>
                </a:tc>
                <a:tc>
                  <a:txBody>
                    <a:bodyPr/>
                    <a:lstStyle/>
                    <a:p>
                      <a:r>
                        <a:rPr lang="en-US" sz="2000" dirty="0">
                          <a:solidFill>
                            <a:srgbClr val="17458F"/>
                          </a:solidFill>
                          <a:latin typeface="Arial Narrow" panose="020B0606020202030204" pitchFamily="34" charset="0"/>
                        </a:rPr>
                        <a:t>WF</a:t>
                      </a:r>
                      <a:r>
                        <a:rPr lang="ja-JP" altLang="en-US" sz="2000" dirty="0">
                          <a:solidFill>
                            <a:srgbClr val="17458F"/>
                          </a:solidFill>
                          <a:latin typeface="Arial Narrow" panose="020B0606020202030204" pitchFamily="34" charset="0"/>
                        </a:rPr>
                        <a:t>（国際）、</a:t>
                      </a:r>
                      <a:r>
                        <a:rPr lang="en-US" sz="2000" dirty="0">
                          <a:solidFill>
                            <a:srgbClr val="17458F"/>
                          </a:solidFill>
                          <a:latin typeface="Arial Narrow" panose="020B0606020202030204" pitchFamily="34" charset="0"/>
                        </a:rPr>
                        <a:t>DDF</a:t>
                      </a:r>
                      <a:r>
                        <a:rPr lang="ja-JP" altLang="en-US" sz="2000" dirty="0">
                          <a:solidFill>
                            <a:srgbClr val="17458F"/>
                          </a:solidFill>
                          <a:latin typeface="Arial Narrow" panose="020B0606020202030204" pitchFamily="34" charset="0"/>
                        </a:rPr>
                        <a:t>（地区）、現金寄贈</a:t>
                      </a:r>
                    </a:p>
                  </a:txBody>
                  <a:tcPr>
                    <a:noFill/>
                  </a:tcPr>
                </a:tc>
                <a:tc>
                  <a:txBody>
                    <a:bodyPr/>
                    <a:lstStyle/>
                    <a:p>
                      <a:r>
                        <a:rPr lang="en-US" sz="2000" dirty="0">
                          <a:solidFill>
                            <a:srgbClr val="17458F"/>
                          </a:solidFill>
                          <a:latin typeface="Arial Narrow" panose="020B0606020202030204" pitchFamily="34" charset="0"/>
                        </a:rPr>
                        <a:t>DDF</a:t>
                      </a:r>
                      <a:r>
                        <a:rPr lang="ja-JP" altLang="en-US" sz="2000" dirty="0">
                          <a:solidFill>
                            <a:srgbClr val="17458F"/>
                          </a:solidFill>
                          <a:latin typeface="Arial Narrow" panose="020B0606020202030204" pitchFamily="34" charset="0"/>
                        </a:rPr>
                        <a:t>（地区）</a:t>
                      </a:r>
                      <a:endParaRPr lang="en-US" sz="2000" dirty="0">
                        <a:solidFill>
                          <a:srgbClr val="17458F"/>
                        </a:solidFill>
                        <a:latin typeface="Arial Narrow" panose="020B0606020202030204" pitchFamily="34" charset="0"/>
                      </a:endParaRPr>
                    </a:p>
                  </a:txBody>
                  <a:tcPr>
                    <a:noFill/>
                  </a:tcPr>
                </a:tc>
                <a:extLst>
                  <a:ext uri="{0D108BD9-81ED-4DB2-BD59-A6C34878D82A}">
                    <a16:rowId xmlns:a16="http://schemas.microsoft.com/office/drawing/2014/main" val="3880958019"/>
                  </a:ext>
                </a:extLst>
              </a:tr>
              <a:tr h="370840">
                <a:tc>
                  <a:txBody>
                    <a:bodyPr/>
                    <a:lstStyle/>
                    <a:p>
                      <a:pPr>
                        <a:lnSpc>
                          <a:spcPct val="150000"/>
                        </a:lnSpc>
                        <a:spcBef>
                          <a:spcPts val="0"/>
                        </a:spcBef>
                      </a:pPr>
                      <a:r>
                        <a:rPr lang="ja-JP" altLang="en-US" sz="2000" b="1" baseline="0" dirty="0">
                          <a:solidFill>
                            <a:srgbClr val="58585A"/>
                          </a:solidFill>
                          <a:latin typeface="Arial Narrow" panose="020B0606020202030204" pitchFamily="34" charset="0"/>
                        </a:rPr>
                        <a:t>申請</a:t>
                      </a:r>
                      <a:endParaRPr lang="en-US" sz="2000" b="1" baseline="0" dirty="0">
                        <a:solidFill>
                          <a:srgbClr val="58585A"/>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オンライン</a:t>
                      </a:r>
                      <a:endParaRPr lang="en-US" sz="2000" dirty="0">
                        <a:solidFill>
                          <a:srgbClr val="17458F"/>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地区が管理</a:t>
                      </a:r>
                      <a:endParaRPr lang="en-US" sz="2000" dirty="0">
                        <a:solidFill>
                          <a:srgbClr val="17458F"/>
                        </a:solidFill>
                        <a:latin typeface="Arial Narrow" panose="020B0606020202030204" pitchFamily="34" charset="0"/>
                      </a:endParaRPr>
                    </a:p>
                  </a:txBody>
                  <a:tcPr>
                    <a:noFill/>
                  </a:tcPr>
                </a:tc>
                <a:extLst>
                  <a:ext uri="{0D108BD9-81ED-4DB2-BD59-A6C34878D82A}">
                    <a16:rowId xmlns:a16="http://schemas.microsoft.com/office/drawing/2014/main" val="4000579131"/>
                  </a:ext>
                </a:extLst>
              </a:tr>
              <a:tr h="370840">
                <a:tc>
                  <a:txBody>
                    <a:bodyPr/>
                    <a:lstStyle/>
                    <a:p>
                      <a:pPr>
                        <a:lnSpc>
                          <a:spcPct val="150000"/>
                        </a:lnSpc>
                        <a:spcBef>
                          <a:spcPts val="0"/>
                        </a:spcBef>
                      </a:pPr>
                      <a:r>
                        <a:rPr lang="ja-JP" altLang="en-US" sz="2000" b="1" baseline="0" dirty="0">
                          <a:solidFill>
                            <a:srgbClr val="58585A"/>
                          </a:solidFill>
                          <a:latin typeface="Arial Narrow" panose="020B0606020202030204" pitchFamily="34" charset="0"/>
                        </a:rPr>
                        <a:t>重点分野の要件</a:t>
                      </a:r>
                      <a:endParaRPr lang="en-US" sz="2000" b="1" baseline="0" dirty="0">
                        <a:solidFill>
                          <a:srgbClr val="58585A"/>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重点分野</a:t>
                      </a:r>
                      <a:r>
                        <a:rPr lang="en-US" altLang="ja-JP" sz="2000" dirty="0">
                          <a:solidFill>
                            <a:srgbClr val="17458F"/>
                          </a:solidFill>
                          <a:latin typeface="Arial Narrow" panose="020B0606020202030204" pitchFamily="34" charset="0"/>
                        </a:rPr>
                        <a:t>1</a:t>
                      </a:r>
                      <a:r>
                        <a:rPr lang="ja-JP" altLang="en-US" sz="2000" dirty="0">
                          <a:solidFill>
                            <a:srgbClr val="17458F"/>
                          </a:solidFill>
                          <a:latin typeface="Arial Narrow" panose="020B0606020202030204" pitchFamily="34" charset="0"/>
                        </a:rPr>
                        <a:t>つに該当</a:t>
                      </a:r>
                      <a:endParaRPr lang="en-US" sz="2000" dirty="0">
                        <a:solidFill>
                          <a:srgbClr val="17458F"/>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なし</a:t>
                      </a:r>
                      <a:endParaRPr lang="en-US" sz="2000" dirty="0">
                        <a:solidFill>
                          <a:srgbClr val="17458F"/>
                        </a:solidFill>
                        <a:latin typeface="Arial Narrow" panose="020B0606020202030204" pitchFamily="34" charset="0"/>
                      </a:endParaRPr>
                    </a:p>
                  </a:txBody>
                  <a:tcPr>
                    <a:noFill/>
                  </a:tcPr>
                </a:tc>
                <a:extLst>
                  <a:ext uri="{0D108BD9-81ED-4DB2-BD59-A6C34878D82A}">
                    <a16:rowId xmlns:a16="http://schemas.microsoft.com/office/drawing/2014/main" val="3976137707"/>
                  </a:ext>
                </a:extLst>
              </a:tr>
              <a:tr h="370840">
                <a:tc>
                  <a:txBody>
                    <a:bodyPr/>
                    <a:lstStyle/>
                    <a:p>
                      <a:pPr>
                        <a:lnSpc>
                          <a:spcPct val="150000"/>
                        </a:lnSpc>
                        <a:spcBef>
                          <a:spcPts val="0"/>
                        </a:spcBef>
                      </a:pPr>
                      <a:r>
                        <a:rPr lang="ja-JP" altLang="en-US" sz="2000" b="1" baseline="0" dirty="0">
                          <a:solidFill>
                            <a:srgbClr val="58585A"/>
                          </a:solidFill>
                          <a:latin typeface="Arial Narrow" panose="020B0606020202030204" pitchFamily="34" charset="0"/>
                        </a:rPr>
                        <a:t>パートナーシップの要件</a:t>
                      </a:r>
                      <a:endParaRPr lang="en-US" sz="2000" b="1" baseline="0" dirty="0">
                        <a:solidFill>
                          <a:srgbClr val="58585A"/>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実施国と援助国の提唱者</a:t>
                      </a:r>
                      <a:endParaRPr lang="en-US" sz="2000" dirty="0">
                        <a:solidFill>
                          <a:srgbClr val="17458F"/>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なし</a:t>
                      </a:r>
                      <a:endParaRPr lang="en-US" sz="2000" dirty="0">
                        <a:solidFill>
                          <a:srgbClr val="17458F"/>
                        </a:solidFill>
                        <a:latin typeface="Arial Narrow" panose="020B0606020202030204" pitchFamily="34" charset="0"/>
                      </a:endParaRPr>
                    </a:p>
                  </a:txBody>
                  <a:tcPr>
                    <a:noFill/>
                  </a:tcPr>
                </a:tc>
                <a:extLst>
                  <a:ext uri="{0D108BD9-81ED-4DB2-BD59-A6C34878D82A}">
                    <a16:rowId xmlns:a16="http://schemas.microsoft.com/office/drawing/2014/main" val="922052796"/>
                  </a:ext>
                </a:extLst>
              </a:tr>
              <a:tr h="370840">
                <a:tc>
                  <a:txBody>
                    <a:bodyPr/>
                    <a:lstStyle/>
                    <a:p>
                      <a:pPr>
                        <a:lnSpc>
                          <a:spcPct val="150000"/>
                        </a:lnSpc>
                        <a:spcBef>
                          <a:spcPts val="0"/>
                        </a:spcBef>
                      </a:pPr>
                      <a:r>
                        <a:rPr lang="ja-JP" altLang="en-US" sz="2000" b="1" baseline="0" dirty="0">
                          <a:solidFill>
                            <a:srgbClr val="58585A"/>
                          </a:solidFill>
                          <a:latin typeface="Arial Narrow" panose="020B0606020202030204" pitchFamily="34" charset="0"/>
                        </a:rPr>
                        <a:t>持続可能性の要件</a:t>
                      </a:r>
                      <a:endParaRPr lang="en-US" sz="2000" b="1" baseline="0" dirty="0">
                        <a:solidFill>
                          <a:srgbClr val="58585A"/>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あり</a:t>
                      </a:r>
                      <a:endParaRPr lang="en-US" sz="2000" dirty="0">
                        <a:solidFill>
                          <a:srgbClr val="17458F"/>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なし</a:t>
                      </a:r>
                      <a:endParaRPr lang="en-US" sz="2000" dirty="0">
                        <a:solidFill>
                          <a:srgbClr val="17458F"/>
                        </a:solidFill>
                        <a:latin typeface="Arial Narrow" panose="020B0606020202030204" pitchFamily="34" charset="0"/>
                      </a:endParaRPr>
                    </a:p>
                  </a:txBody>
                  <a:tcPr>
                    <a:noFill/>
                  </a:tcPr>
                </a:tc>
                <a:extLst>
                  <a:ext uri="{0D108BD9-81ED-4DB2-BD59-A6C34878D82A}">
                    <a16:rowId xmlns:a16="http://schemas.microsoft.com/office/drawing/2014/main" val="3424786573"/>
                  </a:ext>
                </a:extLst>
              </a:tr>
              <a:tr h="370840">
                <a:tc>
                  <a:txBody>
                    <a:bodyPr/>
                    <a:lstStyle/>
                    <a:p>
                      <a:pPr>
                        <a:lnSpc>
                          <a:spcPct val="150000"/>
                        </a:lnSpc>
                        <a:spcBef>
                          <a:spcPts val="0"/>
                        </a:spcBef>
                      </a:pPr>
                      <a:r>
                        <a:rPr lang="ja-JP" altLang="en-US" sz="2000" b="1" baseline="0" dirty="0">
                          <a:solidFill>
                            <a:srgbClr val="58585A"/>
                          </a:solidFill>
                          <a:latin typeface="Arial Narrow" panose="020B0606020202030204" pitchFamily="34" charset="0"/>
                        </a:rPr>
                        <a:t>測定可能性の要件</a:t>
                      </a:r>
                      <a:endParaRPr lang="en-US" sz="2000" b="1" baseline="0" dirty="0">
                        <a:solidFill>
                          <a:srgbClr val="58585A"/>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あり</a:t>
                      </a:r>
                      <a:endParaRPr lang="en-US" sz="2000" dirty="0">
                        <a:solidFill>
                          <a:srgbClr val="17458F"/>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なし</a:t>
                      </a:r>
                      <a:endParaRPr lang="en-US" sz="2000" dirty="0">
                        <a:solidFill>
                          <a:srgbClr val="17458F"/>
                        </a:solidFill>
                        <a:latin typeface="Arial Narrow" panose="020B0606020202030204" pitchFamily="34" charset="0"/>
                      </a:endParaRPr>
                    </a:p>
                  </a:txBody>
                  <a:tcPr>
                    <a:noFill/>
                  </a:tcPr>
                </a:tc>
                <a:extLst>
                  <a:ext uri="{0D108BD9-81ED-4DB2-BD59-A6C34878D82A}">
                    <a16:rowId xmlns:a16="http://schemas.microsoft.com/office/drawing/2014/main" val="2780512738"/>
                  </a:ext>
                </a:extLst>
              </a:tr>
              <a:tr h="370840">
                <a:tc>
                  <a:txBody>
                    <a:bodyPr/>
                    <a:lstStyle/>
                    <a:p>
                      <a:pPr>
                        <a:lnSpc>
                          <a:spcPct val="150000"/>
                        </a:lnSpc>
                        <a:spcBef>
                          <a:spcPts val="0"/>
                        </a:spcBef>
                      </a:pPr>
                      <a:r>
                        <a:rPr lang="ja-JP" altLang="en-US" sz="2000" b="1" baseline="0" dirty="0">
                          <a:solidFill>
                            <a:srgbClr val="58585A"/>
                          </a:solidFill>
                          <a:latin typeface="Arial Narrow" panose="020B0606020202030204" pitchFamily="34" charset="0"/>
                        </a:rPr>
                        <a:t>奨学金</a:t>
                      </a:r>
                      <a:endParaRPr lang="en-US" sz="2000" b="1" baseline="0" dirty="0">
                        <a:solidFill>
                          <a:srgbClr val="58585A"/>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大学院レベル</a:t>
                      </a:r>
                      <a:endParaRPr lang="en-US" sz="2000" dirty="0">
                        <a:solidFill>
                          <a:srgbClr val="17458F"/>
                        </a:solidFill>
                        <a:latin typeface="Arial Narrow" panose="020B0606020202030204" pitchFamily="34" charset="0"/>
                      </a:endParaRPr>
                    </a:p>
                  </a:txBody>
                  <a:tcPr>
                    <a:noFill/>
                  </a:tcPr>
                </a:tc>
                <a:tc>
                  <a:txBody>
                    <a:bodyPr/>
                    <a:lstStyle/>
                    <a:p>
                      <a:r>
                        <a:rPr lang="ja-JP" altLang="en-US" sz="2000" dirty="0">
                          <a:solidFill>
                            <a:srgbClr val="17458F"/>
                          </a:solidFill>
                          <a:latin typeface="Arial Narrow" panose="020B0606020202030204" pitchFamily="34" charset="0"/>
                        </a:rPr>
                        <a:t>学業レベル不問</a:t>
                      </a:r>
                      <a:endParaRPr lang="en-US" sz="2000" dirty="0">
                        <a:solidFill>
                          <a:srgbClr val="17458F"/>
                        </a:solidFill>
                        <a:latin typeface="Arial Narrow" panose="020B0606020202030204" pitchFamily="34" charset="0"/>
                      </a:endParaRPr>
                    </a:p>
                  </a:txBody>
                  <a:tcPr>
                    <a:noFill/>
                  </a:tcPr>
                </a:tc>
                <a:extLst>
                  <a:ext uri="{0D108BD9-81ED-4DB2-BD59-A6C34878D82A}">
                    <a16:rowId xmlns:a16="http://schemas.microsoft.com/office/drawing/2014/main" val="3712349323"/>
                  </a:ext>
                </a:extLst>
              </a:tr>
            </a:tbl>
          </a:graphicData>
        </a:graphic>
      </p:graphicFrame>
      <p:sp>
        <p:nvSpPr>
          <p:cNvPr id="7" name="吹き出し: 角を丸めた四角形 8"/>
          <p:cNvSpPr/>
          <p:nvPr/>
        </p:nvSpPr>
        <p:spPr>
          <a:xfrm>
            <a:off x="4981705" y="2193247"/>
            <a:ext cx="4135521" cy="446395"/>
          </a:xfrm>
          <a:prstGeom prst="wedgeRoundRectCallout">
            <a:avLst>
              <a:gd name="adj1" fmla="val -45653"/>
              <a:gd name="adj2" fmla="val 101284"/>
              <a:gd name="adj3" fmla="val 16667"/>
            </a:avLst>
          </a:prstGeom>
          <a:solidFill>
            <a:schemeClr val="bg1"/>
          </a:solidFill>
          <a:ln w="15875" cap="flat">
            <a:solidFill>
              <a:schemeClr val="accent1"/>
            </a:solidFill>
            <a:prstDash val="solid"/>
            <a:bevel/>
          </a:ln>
          <a:effectLst>
            <a:outerShdw blurRad="50800" dist="25400" dir="5400000" rotWithShape="0">
              <a:srgbClr val="000000">
                <a:alpha val="28000"/>
              </a:srgbClr>
            </a:outerShdw>
          </a:effectLst>
          <a:sp3d/>
        </p:spPr>
        <p:style>
          <a:lnRef idx="0">
            <a:scrgbClr r="0" g="0" b="0"/>
          </a:lnRef>
          <a:fillRef idx="0">
            <a:scrgbClr r="0" g="0" b="0"/>
          </a:fillRef>
          <a:effectRef idx="0">
            <a:scrgbClr r="0" g="0" b="0"/>
          </a:effectRef>
          <a:fontRef idx="none"/>
        </p:style>
        <p:txBody>
          <a:bodyPr spcFirstLastPara="1" wrap="square" lIns="32145" tIns="32145" rIns="32145" bIns="32145" spcCol="26788" anchor="ctr">
            <a:spAutoFit/>
          </a:bodyPr>
          <a:lstStyle/>
          <a:p>
            <a:pPr fontAlgn="auto">
              <a:spcBef>
                <a:spcPts val="0"/>
              </a:spcBef>
              <a:spcAft>
                <a:spcPts val="0"/>
              </a:spcAft>
              <a:defRPr/>
            </a:pPr>
            <a:r>
              <a:rPr lang="ja-JP" altLang="en-US" sz="2200" dirty="0">
                <a:solidFill>
                  <a:srgbClr val="17458F"/>
                </a:solidFill>
                <a:latin typeface="HG丸ｺﾞｼｯｸM-PRO" panose="020F0600000000000000" pitchFamily="50" charset="-128"/>
                <a:ea typeface="HG丸ｺﾞｼｯｸM-PRO" panose="020F0600000000000000" pitchFamily="50" charset="-128"/>
                <a:sym typeface="Tw Cen MT"/>
              </a:rPr>
              <a:t>援助国側は寄付額の</a:t>
            </a:r>
            <a:r>
              <a:rPr lang="en-US" altLang="ja-JP" sz="2200" dirty="0">
                <a:solidFill>
                  <a:srgbClr val="17458F"/>
                </a:solidFill>
                <a:latin typeface="HG丸ｺﾞｼｯｸM-PRO" panose="020F0600000000000000" pitchFamily="50" charset="-128"/>
                <a:ea typeface="HG丸ｺﾞｼｯｸM-PRO" panose="020F0600000000000000" pitchFamily="50" charset="-128"/>
                <a:sym typeface="Tw Cen MT"/>
              </a:rPr>
              <a:t>30</a:t>
            </a:r>
            <a:r>
              <a:rPr lang="ja-JP" altLang="en-US" sz="2200" dirty="0">
                <a:solidFill>
                  <a:srgbClr val="17458F"/>
                </a:solidFill>
                <a:latin typeface="HG丸ｺﾞｼｯｸM-PRO" panose="020F0600000000000000" pitchFamily="50" charset="-128"/>
                <a:ea typeface="HG丸ｺﾞｼｯｸM-PRO" panose="020F0600000000000000" pitchFamily="50" charset="-128"/>
                <a:sym typeface="Tw Cen MT"/>
              </a:rPr>
              <a:t>％以上</a:t>
            </a:r>
            <a:endParaRPr lang="en-US" altLang="ja-JP" sz="2200" dirty="0">
              <a:solidFill>
                <a:srgbClr val="17458F"/>
              </a:solidFill>
              <a:latin typeface="HG丸ｺﾞｼｯｸM-PRO" panose="020F0600000000000000" pitchFamily="50" charset="-128"/>
              <a:ea typeface="HG丸ｺﾞｼｯｸM-PRO" panose="020F0600000000000000" pitchFamily="50" charset="-128"/>
              <a:sym typeface="Tw Cen MT"/>
            </a:endParaRPr>
          </a:p>
        </p:txBody>
      </p:sp>
      <p:sp>
        <p:nvSpPr>
          <p:cNvPr id="9" name="吹き出し: 角を丸めた四角形 8"/>
          <p:cNvSpPr/>
          <p:nvPr/>
        </p:nvSpPr>
        <p:spPr>
          <a:xfrm>
            <a:off x="436479" y="2115245"/>
            <a:ext cx="4135521" cy="820965"/>
          </a:xfrm>
          <a:prstGeom prst="wedgeRoundRectCallout">
            <a:avLst>
              <a:gd name="adj1" fmla="val 26058"/>
              <a:gd name="adj2" fmla="val -67016"/>
              <a:gd name="adj3" fmla="val 16667"/>
            </a:avLst>
          </a:prstGeom>
          <a:solidFill>
            <a:schemeClr val="bg1"/>
          </a:solidFill>
          <a:ln w="15875" cap="flat">
            <a:solidFill>
              <a:schemeClr val="accent1"/>
            </a:solidFill>
            <a:prstDash val="solid"/>
            <a:bevel/>
          </a:ln>
          <a:effectLst>
            <a:outerShdw blurRad="50800" dist="25400" dir="5400000" rotWithShape="0">
              <a:srgbClr val="000000">
                <a:alpha val="28000"/>
              </a:srgbClr>
            </a:outerShdw>
          </a:effectLst>
          <a:sp3d/>
        </p:spPr>
        <p:style>
          <a:lnRef idx="0">
            <a:scrgbClr r="0" g="0" b="0"/>
          </a:lnRef>
          <a:fillRef idx="0">
            <a:scrgbClr r="0" g="0" b="0"/>
          </a:fillRef>
          <a:effectRef idx="0">
            <a:scrgbClr r="0" g="0" b="0"/>
          </a:effectRef>
          <a:fontRef idx="none"/>
        </p:style>
        <p:txBody>
          <a:bodyPr spcFirstLastPara="1" wrap="square" lIns="32145" tIns="32145" rIns="32145" bIns="32145" spcCol="26788" anchor="ctr">
            <a:spAutoFit/>
          </a:bodyPr>
          <a:lstStyle/>
          <a:p>
            <a:pPr fontAlgn="auto">
              <a:spcBef>
                <a:spcPts val="0"/>
              </a:spcBef>
              <a:spcAft>
                <a:spcPts val="0"/>
              </a:spcAft>
              <a:defRPr/>
            </a:pPr>
            <a:r>
              <a:rPr lang="ja-JP" altLang="en-US" sz="2200" dirty="0">
                <a:solidFill>
                  <a:srgbClr val="17458F"/>
                </a:solidFill>
                <a:latin typeface="HG丸ｺﾞｼｯｸM-PRO" panose="020F0600000000000000" pitchFamily="50" charset="-128"/>
                <a:ea typeface="HG丸ｺﾞｼｯｸM-PRO" panose="020F0600000000000000" pitchFamily="50" charset="-128"/>
                <a:sym typeface="Tw Cen MT"/>
              </a:rPr>
              <a:t>申請補助金は</a:t>
            </a:r>
            <a:r>
              <a:rPr lang="en-US" altLang="ja-JP" sz="2200" dirty="0">
                <a:solidFill>
                  <a:srgbClr val="17458F"/>
                </a:solidFill>
                <a:latin typeface="HG丸ｺﾞｼｯｸM-PRO" panose="020F0600000000000000" pitchFamily="50" charset="-128"/>
                <a:ea typeface="HG丸ｺﾞｼｯｸM-PRO" panose="020F0600000000000000" pitchFamily="50" charset="-128"/>
                <a:sym typeface="Tw Cen MT"/>
              </a:rPr>
              <a:t>20000</a:t>
            </a:r>
            <a:r>
              <a:rPr lang="ja-JP" altLang="en-US" sz="2200" dirty="0">
                <a:solidFill>
                  <a:srgbClr val="17458F"/>
                </a:solidFill>
                <a:latin typeface="HG丸ｺﾞｼｯｸM-PRO" panose="020F0600000000000000" pitchFamily="50" charset="-128"/>
                <a:ea typeface="HG丸ｺﾞｼｯｸM-PRO" panose="020F0600000000000000" pitchFamily="50" charset="-128"/>
                <a:sym typeface="Tw Cen MT"/>
              </a:rPr>
              <a:t>ドル上限</a:t>
            </a:r>
            <a:endParaRPr lang="en-US" altLang="ja-JP" sz="2200" dirty="0">
              <a:solidFill>
                <a:srgbClr val="17458F"/>
              </a:solidFill>
              <a:latin typeface="HG丸ｺﾞｼｯｸM-PRO" panose="020F0600000000000000" pitchFamily="50" charset="-128"/>
              <a:ea typeface="HG丸ｺﾞｼｯｸM-PRO" panose="020F0600000000000000" pitchFamily="50" charset="-128"/>
              <a:sym typeface="Tw Cen MT"/>
            </a:endParaRPr>
          </a:p>
          <a:p>
            <a:pPr fontAlgn="auto">
              <a:spcBef>
                <a:spcPts val="0"/>
              </a:spcBef>
              <a:spcAft>
                <a:spcPts val="0"/>
              </a:spcAft>
              <a:defRPr/>
            </a:pPr>
            <a:r>
              <a:rPr lang="ja-JP" altLang="en-US" sz="2200" dirty="0">
                <a:solidFill>
                  <a:srgbClr val="17458F"/>
                </a:solidFill>
                <a:latin typeface="HG丸ｺﾞｼｯｸM-PRO" panose="020F0600000000000000" pitchFamily="50" charset="-128"/>
                <a:ea typeface="HG丸ｺﾞｼｯｸM-PRO" panose="020F0600000000000000" pitchFamily="50" charset="-128"/>
                <a:sym typeface="Tw Cen MT"/>
              </a:rPr>
              <a:t>提唱クラブは１０％以上拠出</a:t>
            </a:r>
            <a:endParaRPr lang="en-US" altLang="ja-JP" sz="2200" dirty="0">
              <a:solidFill>
                <a:srgbClr val="17458F"/>
              </a:solidFill>
              <a:latin typeface="HG丸ｺﾞｼｯｸM-PRO" panose="020F0600000000000000" pitchFamily="50" charset="-128"/>
              <a:ea typeface="HG丸ｺﾞｼｯｸM-PRO" panose="020F0600000000000000" pitchFamily="50" charset="-128"/>
              <a:sym typeface="Tw Cen MT"/>
            </a:endParaRPr>
          </a:p>
        </p:txBody>
      </p:sp>
      <p:pic>
        <p:nvPicPr>
          <p:cNvPr id="8"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228600" y="2747226"/>
            <a:ext cx="7772401" cy="1337094"/>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3007061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7951" y="6379134"/>
            <a:ext cx="1018588" cy="551376"/>
          </a:xfrm>
          <a:prstGeom prst="rect">
            <a:avLst/>
          </a:prstGeom>
        </p:spPr>
      </p:pic>
      <p:pic>
        <p:nvPicPr>
          <p:cNvPr id="1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422920"/>
            <a:ext cx="9144000" cy="651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1"/>
          <p:cNvSpPr/>
          <p:nvPr/>
        </p:nvSpPr>
        <p:spPr>
          <a:xfrm>
            <a:off x="2743200" y="5472804"/>
            <a:ext cx="6096000" cy="1347655"/>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図 2">
            <a:extLst>
              <a:ext uri="{FF2B5EF4-FFF2-40B4-BE49-F238E27FC236}">
                <a16:creationId xmlns:a16="http://schemas.microsoft.com/office/drawing/2014/main" id="{96A6679D-93DA-4E3E-B8AC-AEAF916A97E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67874" y="246276"/>
            <a:ext cx="5075926"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441000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RF-CommunicationsPPT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50E7C-D519-4F4D-A203-FD671F808ABB}">
  <ds:schemaRefs>
    <ds:schemaRef ds:uri="http://schemas.microsoft.com/sharepoint/v3/contenttype/forms"/>
  </ds:schemaRefs>
</ds:datastoreItem>
</file>

<file path=customXml/itemProps2.xml><?xml version="1.0" encoding="utf-8"?>
<ds:datastoreItem xmlns:ds="http://schemas.openxmlformats.org/officeDocument/2006/customXml" ds:itemID="{DD4771EC-6B09-41D0-AE62-EB7E521BD0AB}">
  <ds:schemaRefs>
    <ds:schemaRef ds:uri="http://schemas.microsoft.com/office/infopath/2007/PartnerControls"/>
    <ds:schemaRef ds:uri="41d4868e-e7c5-4a0f-bea8-40f63a832f74"/>
    <ds:schemaRef ds:uri="http://purl.org/dc/terms/"/>
    <ds:schemaRef ds:uri="http://schemas.microsoft.com/office/2006/metadata/properties"/>
    <ds:schemaRef ds:uri="http://purl.org/dc/elements/1.1/"/>
    <ds:schemaRef ds:uri="069370df-1b75-469d-a9d4-424b0b9f5a67"/>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970D09B-B91E-4E96-A6AF-BE6B7D6F6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TRF-CommunicationsPPT_White.pot</Template>
  <TotalTime>25904</TotalTime>
  <Words>2828</Words>
  <Application>Microsoft Macintosh PowerPoint</Application>
  <PresentationFormat>画面に合わせる (4:3)</PresentationFormat>
  <Paragraphs>406</Paragraphs>
  <Slides>51</Slides>
  <Notes>51</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51</vt:i4>
      </vt:variant>
    </vt:vector>
  </HeadingPairs>
  <TitlesOfParts>
    <vt:vector size="67" baseType="lpstr">
      <vt:lpstr>HGPｺﾞｼｯｸM</vt:lpstr>
      <vt:lpstr>HG丸ｺﾞｼｯｸM-PRO</vt:lpstr>
      <vt:lpstr>MS PGothic</vt:lpstr>
      <vt:lpstr>MS PGothic</vt:lpstr>
      <vt:lpstr>MS Mincho</vt:lpstr>
      <vt:lpstr>MS Mincho</vt:lpstr>
      <vt:lpstr>ヒラギノ角ゴ Pro W3</vt:lpstr>
      <vt:lpstr>Arial</vt:lpstr>
      <vt:lpstr>Arial Narrow</vt:lpstr>
      <vt:lpstr>Calibri</vt:lpstr>
      <vt:lpstr>Georgia</vt:lpstr>
      <vt:lpstr>Helvetica Neue</vt:lpstr>
      <vt:lpstr>Tw Cen MT</vt:lpstr>
      <vt:lpstr>TRF-CommunicationsPPT_White</vt:lpstr>
      <vt:lpstr>Custom Design</vt:lpstr>
      <vt:lpstr>2_Custom Design</vt:lpstr>
      <vt:lpstr>“財団補助金プログラム”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ステップ １</vt:lpstr>
      <vt:lpstr>PowerPoint プレゼンテーション</vt:lpstr>
      <vt:lpstr>PowerPoint プレゼンテーション</vt:lpstr>
      <vt:lpstr>PowerPoint プレゼンテーション</vt:lpstr>
      <vt:lpstr>PowerPoint プレゼンテーション</vt:lpstr>
      <vt:lpstr>ステップ ２</vt:lpstr>
      <vt:lpstr>PowerPoint プレゼンテーション</vt:lpstr>
      <vt:lpstr>ステップ ３</vt:lpstr>
      <vt:lpstr>ステップ ４</vt:lpstr>
      <vt:lpstr>PowerPoint プレゼンテーション</vt:lpstr>
      <vt:lpstr>PowerPoint プレゼンテーション</vt:lpstr>
      <vt:lpstr>ステップ 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ステップ ６</vt:lpstr>
      <vt:lpstr>PowerPoint プレゼンテーション</vt:lpstr>
      <vt:lpstr>PowerPoint プレゼンテーション</vt:lpstr>
      <vt:lpstr>PowerPoint プレゼンテーション</vt:lpstr>
      <vt:lpstr>PowerPoint プレゼンテーション</vt:lpstr>
      <vt:lpstr>財団の追加情報要請（承認のヒント）</vt:lpstr>
      <vt:lpstr>PowerPoint プレゼンテーション</vt:lpstr>
      <vt:lpstr>PowerPoint プレゼンテーション</vt:lpstr>
      <vt:lpstr>PowerPoint プレゼンテーション</vt:lpstr>
      <vt:lpstr>PowerPoint プレゼンテーション</vt:lpstr>
      <vt:lpstr>リソース</vt:lpstr>
      <vt:lpstr>PowerPoint プレゼンテーション</vt:lpstr>
      <vt:lpstr>PowerPoint プレゼンテーション</vt:lpstr>
    </vt:vector>
  </TitlesOfParts>
  <Company>Rotary International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哲也 服部</cp:lastModifiedBy>
  <cp:revision>948</cp:revision>
  <cp:lastPrinted>2018-02-02T07:03:41Z</cp:lastPrinted>
  <dcterms:created xsi:type="dcterms:W3CDTF">2010-04-16T20:11:30Z</dcterms:created>
  <dcterms:modified xsi:type="dcterms:W3CDTF">2018-10-01T01:41:27Z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Status">
    <vt:lpwstr>In Review</vt:lpwstr>
  </property>
  <property fmtid="{D5CDD505-2E9C-101B-9397-08002B2CF9AE}" pid="4" name="WhenToUse">
    <vt:lpwstr>Powerpoint template using the new brand guidelines. This presentation has a cloud gray background on the cover and white background on other slides.</vt:lpwstr>
  </property>
  <property fmtid="{D5CDD505-2E9C-101B-9397-08002B2CF9AE}" pid="5" name="Description0">
    <vt:lpwstr>Powerpoint template using the new brand guidelines. This presentation has a cloud gray background on the cover and white background on other slides.</vt:lpwstr>
  </property>
  <property fmtid="{D5CDD505-2E9C-101B-9397-08002B2CF9AE}" pid="6" name="ArticulateGUID">
    <vt:lpwstr>E3F0C2E1-69DB-43B7-B0C7-FD9B2B8E6E99</vt:lpwstr>
  </property>
  <property fmtid="{D5CDD505-2E9C-101B-9397-08002B2CF9AE}" pid="7" name="ArticulatePath">
    <vt:lpwstr>Rotary grants presentation_2017 (2)</vt:lpwstr>
  </property>
  <property fmtid="{D5CDD505-2E9C-101B-9397-08002B2CF9AE}" pid="8" name="ContentTypeId">
    <vt:lpwstr>0x0101001C0041018965C148B8386E7CAFFFD3D7</vt:lpwstr>
  </property>
</Properties>
</file>